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310" r:id="rId5"/>
    <p:sldId id="317" r:id="rId6"/>
    <p:sldId id="309" r:id="rId7"/>
    <p:sldId id="312" r:id="rId8"/>
    <p:sldId id="311" r:id="rId9"/>
    <p:sldId id="322" r:id="rId10"/>
    <p:sldId id="321" r:id="rId11"/>
    <p:sldId id="259" r:id="rId12"/>
    <p:sldId id="326" r:id="rId13"/>
    <p:sldId id="318" r:id="rId14"/>
    <p:sldId id="325" r:id="rId15"/>
    <p:sldId id="314" r:id="rId16"/>
    <p:sldId id="313" r:id="rId17"/>
    <p:sldId id="319" r:id="rId18"/>
    <p:sldId id="315" r:id="rId19"/>
    <p:sldId id="324" r:id="rId20"/>
    <p:sldId id="267" r:id="rId21"/>
    <p:sldId id="323" r:id="rId22"/>
    <p:sldId id="261" r:id="rId23"/>
    <p:sldId id="262" r:id="rId24"/>
    <p:sldId id="260" r:id="rId25"/>
    <p:sldId id="263" r:id="rId26"/>
    <p:sldId id="320" r:id="rId27"/>
    <p:sldId id="269" r:id="rId28"/>
    <p:sldId id="277" r:id="rId29"/>
    <p:sldId id="278" r:id="rId30"/>
    <p:sldId id="279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3" roundtripDataSignature="AMtx7mg3XJZvgN/LttuAb+0/e3LbRd3W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2"/>
    <a:srgbClr val="1A67D1"/>
    <a:srgbClr val="6098FC"/>
    <a:srgbClr val="ED4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7"/>
    <p:restoredTop sz="78505"/>
  </p:normalViewPr>
  <p:slideViewPr>
    <p:cSldViewPr snapToGrid="0" snapToObjects="1">
      <p:cViewPr varScale="1">
        <p:scale>
          <a:sx n="35" d="100"/>
          <a:sy n="35" d="100"/>
        </p:scale>
        <p:origin x="12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63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6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Ask </a:t>
            </a:r>
            <a:r>
              <a:rPr lang="es-ES_tradnl" dirty="0" err="1"/>
              <a:t>Ss</a:t>
            </a:r>
            <a:r>
              <a:rPr lang="es-ES_tradnl" dirty="0"/>
              <a:t> and </a:t>
            </a:r>
            <a:r>
              <a:rPr lang="es-ES_tradnl" dirty="0" err="1"/>
              <a:t>give</a:t>
            </a:r>
            <a:r>
              <a:rPr lang="es-ES_tradnl" dirty="0"/>
              <a:t> </a:t>
            </a:r>
            <a:r>
              <a:rPr lang="es-ES_tradnl" dirty="0" err="1"/>
              <a:t>them</a:t>
            </a:r>
            <a:r>
              <a:rPr lang="es-ES_tradnl" dirty="0"/>
              <a:t> time to </a:t>
            </a:r>
            <a:r>
              <a:rPr lang="es-ES_tradnl" dirty="0" err="1"/>
              <a:t>practice</a:t>
            </a:r>
            <a:r>
              <a:rPr lang="es-ES_tradnl" dirty="0"/>
              <a:t>, </a:t>
            </a:r>
            <a:r>
              <a:rPr lang="es-ES_tradnl" dirty="0" err="1"/>
              <a:t>make</a:t>
            </a:r>
            <a:r>
              <a:rPr lang="es-ES_tradnl" dirty="0"/>
              <a:t> </a:t>
            </a:r>
            <a:r>
              <a:rPr lang="es-ES_tradnl" dirty="0" err="1"/>
              <a:t>sure</a:t>
            </a:r>
            <a:r>
              <a:rPr lang="es-ES_tradnl" dirty="0"/>
              <a:t> </a:t>
            </a:r>
            <a:r>
              <a:rPr lang="es-ES_tradnl" dirty="0" err="1"/>
              <a:t>they</a:t>
            </a:r>
            <a:r>
              <a:rPr lang="es-ES_tradnl" dirty="0"/>
              <a:t> </a:t>
            </a:r>
            <a:r>
              <a:rPr lang="es-ES_tradnl" dirty="0" err="1"/>
              <a:t>pronounce</a:t>
            </a:r>
            <a:r>
              <a:rPr lang="es-ES_tradnl" dirty="0"/>
              <a:t> </a:t>
            </a:r>
            <a:r>
              <a:rPr lang="es-ES_tradnl" dirty="0" err="1"/>
              <a:t>correctly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s </a:t>
            </a:r>
            <a:r>
              <a:rPr lang="es-ES_tradnl" dirty="0" err="1"/>
              <a:t>endings</a:t>
            </a:r>
            <a:r>
              <a:rPr lang="es-ES_tradnl" dirty="0"/>
              <a:t>. T uses </a:t>
            </a:r>
            <a:r>
              <a:rPr lang="es-ES_tradnl" dirty="0" err="1"/>
              <a:t>annotate</a:t>
            </a:r>
            <a:r>
              <a:rPr lang="es-ES_tradnl" dirty="0"/>
              <a:t> </a:t>
            </a:r>
            <a:r>
              <a:rPr lang="es-ES_tradnl" dirty="0" err="1"/>
              <a:t>option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Zoom to </a:t>
            </a:r>
            <a:r>
              <a:rPr lang="es-ES_tradnl" dirty="0" err="1"/>
              <a:t>help</a:t>
            </a:r>
            <a:r>
              <a:rPr lang="es-ES_tradnl" dirty="0"/>
              <a:t> </a:t>
            </a:r>
            <a:r>
              <a:rPr lang="es-ES_tradnl" dirty="0" err="1"/>
              <a:t>students</a:t>
            </a:r>
            <a:r>
              <a:rPr lang="es-ES_tradnl" dirty="0"/>
              <a:t> </a:t>
            </a:r>
            <a:r>
              <a:rPr lang="es-ES_tradnl" dirty="0" err="1"/>
              <a:t>notice</a:t>
            </a:r>
            <a:r>
              <a:rPr lang="es-ES_tradnl" dirty="0"/>
              <a:t> and </a:t>
            </a:r>
            <a:r>
              <a:rPr lang="es-ES_tradnl" dirty="0" err="1"/>
              <a:t>pronounce</a:t>
            </a:r>
            <a:r>
              <a:rPr lang="es-ES_tradnl" dirty="0"/>
              <a:t>. </a:t>
            </a:r>
            <a:r>
              <a:rPr lang="es-ES_tradnl" dirty="0" err="1"/>
              <a:t>This</a:t>
            </a:r>
            <a:r>
              <a:rPr lang="es-ES_tradnl" dirty="0"/>
              <a:t> </a:t>
            </a:r>
            <a:r>
              <a:rPr lang="es-ES_tradnl" dirty="0" err="1"/>
              <a:t>activity</a:t>
            </a:r>
            <a:r>
              <a:rPr lang="es-ES_tradnl" dirty="0"/>
              <a:t> can be done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whole</a:t>
            </a:r>
            <a:r>
              <a:rPr lang="es-ES_tradnl" dirty="0"/>
              <a:t> </a:t>
            </a:r>
            <a:r>
              <a:rPr lang="es-ES_tradnl" dirty="0" err="1"/>
              <a:t>group</a:t>
            </a:r>
            <a:r>
              <a:rPr lang="es-ES_tradnl" dirty="0"/>
              <a:t> </a:t>
            </a:r>
            <a:r>
              <a:rPr lang="es-ES_tradnl" dirty="0" err="1"/>
              <a:t>or</a:t>
            </a:r>
            <a:r>
              <a:rPr lang="es-ES_tradnl" dirty="0"/>
              <a:t> in </a:t>
            </a:r>
            <a:r>
              <a:rPr lang="es-ES_tradnl" dirty="0" err="1"/>
              <a:t>breakout</a:t>
            </a:r>
            <a:r>
              <a:rPr lang="es-ES_tradnl" dirty="0"/>
              <a:t> romos-T decides.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s-MX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515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T sends students into breakout rooms and gives them around 10 min for both activities. T shares the documents on zoom. If they do not manage to do all, T sends one for homework.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s-MX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8159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Complete the sentences with verb to be present (+/-)</a:t>
            </a:r>
            <a:endParaRPr/>
          </a:p>
        </p:txBody>
      </p:sp>
      <p:sp>
        <p:nvSpPr>
          <p:cNvPr id="201" name="Google Shape;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7013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 dirty="0"/>
              <a:t>T tells students to take a screenshot because they will have 5 min to read it aloud and fill in the gaps in pairs(breakout rooms)</a:t>
            </a:r>
            <a:endParaRPr dirty="0"/>
          </a:p>
        </p:txBody>
      </p:sp>
      <p:sp>
        <p:nvSpPr>
          <p:cNvPr id="201" name="Google Shape;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929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Complete the sentences with verb to be present (+/-)</a:t>
            </a:r>
            <a:endParaRPr/>
          </a:p>
        </p:txBody>
      </p:sp>
      <p:sp>
        <p:nvSpPr>
          <p:cNvPr id="201" name="Google Shape;20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ES" dirty="0" err="1"/>
              <a:t>Here</a:t>
            </a:r>
            <a:r>
              <a:rPr lang="es-ES" dirty="0"/>
              <a:t>, T shares a </a:t>
            </a:r>
            <a:r>
              <a:rPr lang="es-ES" dirty="0" err="1"/>
              <a:t>Padlet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a </a:t>
            </a:r>
            <a:r>
              <a:rPr lang="es-ES" dirty="0" err="1"/>
              <a:t>Jamboard</a:t>
            </a:r>
            <a:r>
              <a:rPr lang="es-ES" dirty="0"/>
              <a:t> so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students</a:t>
            </a:r>
            <a:r>
              <a:rPr lang="es-ES" dirty="0"/>
              <a:t> can share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lists</a:t>
            </a:r>
            <a:r>
              <a:rPr lang="es-ES" dirty="0"/>
              <a:t>. After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back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breakout</a:t>
            </a:r>
            <a:r>
              <a:rPr lang="es-ES" dirty="0"/>
              <a:t> </a:t>
            </a:r>
            <a:r>
              <a:rPr lang="es-ES" dirty="0" err="1"/>
              <a:t>rooom</a:t>
            </a:r>
            <a:r>
              <a:rPr lang="es-ES" dirty="0"/>
              <a:t>, T shares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screen</a:t>
            </a:r>
            <a:r>
              <a:rPr lang="es-ES" dirty="0"/>
              <a:t> and </a:t>
            </a:r>
            <a:r>
              <a:rPr lang="es-ES" dirty="0" err="1"/>
              <a:t>goes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answers</a:t>
            </a:r>
            <a:r>
              <a:rPr lang="es-ES" dirty="0"/>
              <a:t>. T uses </a:t>
            </a:r>
            <a:r>
              <a:rPr lang="es-ES" dirty="0" err="1"/>
              <a:t>this</a:t>
            </a:r>
            <a:r>
              <a:rPr lang="es-ES" dirty="0"/>
              <a:t> as a </a:t>
            </a:r>
            <a:r>
              <a:rPr lang="es-ES" dirty="0" err="1"/>
              <a:t>teaching</a:t>
            </a:r>
            <a:r>
              <a:rPr lang="es-ES" dirty="0"/>
              <a:t> </a:t>
            </a:r>
            <a:r>
              <a:rPr lang="es-ES" dirty="0" err="1"/>
              <a:t>opportunity</a:t>
            </a:r>
            <a:r>
              <a:rPr lang="es-ES" dirty="0"/>
              <a:t> to </a:t>
            </a:r>
            <a:r>
              <a:rPr lang="es-ES" dirty="0" err="1"/>
              <a:t>explain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skimming</a:t>
            </a:r>
            <a:r>
              <a:rPr lang="es-ES" dirty="0"/>
              <a:t>. </a:t>
            </a:r>
            <a:endParaRPr dirty="0"/>
          </a:p>
        </p:txBody>
      </p:sp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Answers: (1-d, 2-c, 3-b, 4-e, 5-a)</a:t>
            </a: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MX"/>
              <a:t>Answers: 1. a. isn’t b. isn’t c. aren’t 2. a.F b. T</a:t>
            </a:r>
            <a:endParaRPr/>
          </a:p>
        </p:txBody>
      </p:sp>
      <p:sp>
        <p:nvSpPr>
          <p:cNvPr id="154" name="Google Shape;1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s-ES" dirty="0" err="1"/>
              <a:t>Teachers</a:t>
            </a:r>
            <a:r>
              <a:rPr lang="es-ES" dirty="0"/>
              <a:t> </a:t>
            </a:r>
            <a:r>
              <a:rPr lang="es-ES" dirty="0" err="1"/>
              <a:t>sends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worksheet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Zoom. </a:t>
            </a:r>
            <a:r>
              <a:rPr lang="es-ES" dirty="0" err="1"/>
              <a:t>Remeber</a:t>
            </a:r>
            <a:r>
              <a:rPr lang="es-ES" dirty="0"/>
              <a:t> to share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WITHOUT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answer</a:t>
            </a:r>
            <a:r>
              <a:rPr lang="es-ES" dirty="0"/>
              <a:t> </a:t>
            </a:r>
            <a:r>
              <a:rPr lang="es-ES" dirty="0" err="1"/>
              <a:t>key</a:t>
            </a:r>
            <a:r>
              <a:rPr lang="es-ES" dirty="0"/>
              <a:t> and in WORD so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students</a:t>
            </a:r>
            <a:r>
              <a:rPr lang="es-ES" dirty="0"/>
              <a:t> can edit. </a:t>
            </a:r>
            <a:endParaRPr dirty="0"/>
          </a:p>
        </p:txBody>
      </p:sp>
      <p:sp>
        <p:nvSpPr>
          <p:cNvPr id="118" name="Google Shape;1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2730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3" name="Google Shape;3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/>
              <a:t>Teacher</a:t>
            </a:r>
            <a:r>
              <a:rPr lang="es-ES_tradnl" dirty="0"/>
              <a:t> </a:t>
            </a:r>
            <a:r>
              <a:rPr lang="es-ES_tradnl" dirty="0" err="1"/>
              <a:t>could</a:t>
            </a:r>
            <a:r>
              <a:rPr lang="es-ES_tradnl" dirty="0"/>
              <a:t> use </a:t>
            </a:r>
            <a:r>
              <a:rPr lang="es-ES_tradnl" dirty="0" err="1"/>
              <a:t>annotate</a:t>
            </a:r>
            <a:r>
              <a:rPr lang="es-ES_tradnl" dirty="0"/>
              <a:t> in Zoom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everybody</a:t>
            </a:r>
            <a:r>
              <a:rPr lang="es-ES_tradnl" dirty="0"/>
              <a:t> to </a:t>
            </a:r>
            <a:r>
              <a:rPr lang="es-ES_tradnl" dirty="0" err="1"/>
              <a:t>participate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s-MX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2553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T first does the exercise with students, tehn asks what they noticed, then gives the rule. The animations help you follow the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s-MX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376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9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Play the track 2.4 to check the r pronunciation with your students. The track is shared in your weekly materials.</a:t>
            </a:r>
            <a:endParaRPr dirty="0"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O" dirty="0"/>
              <a:t>Teacher uses this slide to teach how to check the pronounciation in a dictionary. T tells students to hear the pronounciation but also to elarn how to read the symbols.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s-MX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943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dreference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hyperlink" Target="https://www.pexels.com/photo/photo-of-people-doing-handshakes-3183197/?utm_content=attributionCopyText&amp;utm_medium=referral&amp;utm_source=pexels" TargetMode="External"/><Relationship Id="rId4" Type="http://schemas.openxmlformats.org/officeDocument/2006/relationships/hyperlink" Target="https://www.pexels.com/@fauxels?utm_content=attributionCopyText&amp;utm_medium=referral&amp;utm_source=pexel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s/photos/tidy-office?utm_source=unsplash&amp;utm_medium=referral&amp;utm_content=creditCopyText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unsplash.com/@beautyoftechnology?utm_source=unsplash&amp;utm_medium=referral&amp;utm_content=creditCopyText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unsplash.com/s/photos/messy-office?utm_source=unsplash&amp;utm_medium=referral&amp;utm_content=creditCopyText" TargetMode="External"/><Relationship Id="rId5" Type="http://schemas.openxmlformats.org/officeDocument/2006/relationships/hyperlink" Target="https://unsplash.com/@jesushilarioh?utm_source=unsplash&amp;utm_medium=referral&amp;utm_content=creditCopyText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exels.com/photo/silver-imac-displaying-line-graph-placed-on-desk-572056/?utm_content=attributionCopyText&amp;utm_medium=referral&amp;utm_source=pexels" TargetMode="External"/><Relationship Id="rId4" Type="http://schemas.openxmlformats.org/officeDocument/2006/relationships/hyperlink" Target="https://www.pexels.com/@serpstat-177219?utm_content=attributionCopyText&amp;utm_medium=referral&amp;utm_source=pexel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2072640" y="52101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b="1">
                <a:solidFill>
                  <a:srgbClr val="3366CA"/>
                </a:solidFill>
              </a:rPr>
              <a:t>Welcome to English for Programming</a:t>
            </a:r>
            <a:endParaRPr/>
          </a:p>
        </p:txBody>
      </p:sp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2257864" y="372440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400"/>
              <a:buNone/>
            </a:pPr>
            <a:r>
              <a:rPr lang="es-MX" b="1" dirty="0">
                <a:solidFill>
                  <a:srgbClr val="FF0062"/>
                </a:solidFill>
              </a:rPr>
              <a:t>Week 2 Class 2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407E7-6765-0D45-A0B3-B5833353E478}"/>
              </a:ext>
            </a:extLst>
          </p:cNvPr>
          <p:cNvSpPr txBox="1"/>
          <p:nvPr/>
        </p:nvSpPr>
        <p:spPr>
          <a:xfrm>
            <a:off x="2208507" y="6167709"/>
            <a:ext cx="2273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00" dirty="0">
                <a:solidFill>
                  <a:schemeClr val="dk1"/>
                </a:solidFill>
                <a:latin typeface="Calibri"/>
                <a:cs typeface="Calibri"/>
              </a:rPr>
              <a:t>&lt;a </a:t>
            </a:r>
            <a:r>
              <a:rPr lang="es-ES_tradnl" sz="800" dirty="0" err="1">
                <a:solidFill>
                  <a:schemeClr val="dk1"/>
                </a:solidFill>
                <a:latin typeface="Calibri"/>
                <a:cs typeface="Calibri"/>
              </a:rPr>
              <a:t>href</a:t>
            </a:r>
            <a:r>
              <a:rPr lang="es-ES_tradnl" sz="800" dirty="0">
                <a:solidFill>
                  <a:schemeClr val="dk1"/>
                </a:solidFill>
                <a:latin typeface="Calibri"/>
                <a:cs typeface="Calibri"/>
              </a:rPr>
              <a:t>="https://</a:t>
            </a:r>
            <a:r>
              <a:rPr lang="es-ES_tradnl" sz="800" dirty="0" err="1">
                <a:solidFill>
                  <a:schemeClr val="dk1"/>
                </a:solidFill>
                <a:latin typeface="Calibri"/>
                <a:cs typeface="Calibri"/>
              </a:rPr>
              <a:t>storyset.com</a:t>
            </a:r>
            <a:r>
              <a:rPr lang="es-ES_tradnl" sz="800" dirty="0">
                <a:solidFill>
                  <a:schemeClr val="dk1"/>
                </a:solidFill>
                <a:latin typeface="Calibri"/>
                <a:cs typeface="Calibri"/>
              </a:rPr>
              <a:t>/</a:t>
            </a:r>
            <a:r>
              <a:rPr lang="es-ES_tradnl" sz="800" dirty="0" err="1">
                <a:solidFill>
                  <a:schemeClr val="dk1"/>
                </a:solidFill>
                <a:latin typeface="Calibri"/>
                <a:cs typeface="Calibri"/>
              </a:rPr>
              <a:t>work</a:t>
            </a:r>
            <a:r>
              <a:rPr lang="es-ES_tradnl" sz="800" dirty="0">
                <a:solidFill>
                  <a:schemeClr val="dk1"/>
                </a:solidFill>
                <a:latin typeface="Calibri"/>
                <a:cs typeface="Calibri"/>
              </a:rPr>
              <a:t>"&gt;</a:t>
            </a:r>
            <a:r>
              <a:rPr lang="es-ES_tradnl" sz="800" dirty="0" err="1">
                <a:solidFill>
                  <a:schemeClr val="dk1"/>
                </a:solidFill>
                <a:latin typeface="Calibri"/>
                <a:cs typeface="Calibri"/>
              </a:rPr>
              <a:t>Illustration</a:t>
            </a:r>
            <a:r>
              <a:rPr lang="es-ES_tradnl" sz="800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r>
              <a:rPr lang="es-ES_tradnl" sz="800" dirty="0" err="1">
                <a:solidFill>
                  <a:schemeClr val="dk1"/>
                </a:solidFill>
                <a:latin typeface="Calibri"/>
                <a:cs typeface="Calibri"/>
              </a:rPr>
              <a:t>by</a:t>
            </a:r>
            <a:r>
              <a:rPr lang="es-ES_tradnl" sz="800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r>
              <a:rPr lang="es-ES_tradnl" sz="800" dirty="0" err="1">
                <a:solidFill>
                  <a:schemeClr val="dk1"/>
                </a:solidFill>
                <a:latin typeface="Calibri"/>
                <a:cs typeface="Calibri"/>
              </a:rPr>
              <a:t>Freepik</a:t>
            </a:r>
            <a:r>
              <a:rPr lang="es-ES_tradnl" sz="800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r>
              <a:rPr lang="es-ES_tradnl" sz="800" dirty="0" err="1">
                <a:solidFill>
                  <a:schemeClr val="dk1"/>
                </a:solidFill>
                <a:latin typeface="Calibri"/>
                <a:cs typeface="Calibri"/>
              </a:rPr>
              <a:t>Storyset</a:t>
            </a:r>
            <a:r>
              <a:rPr lang="es-ES_tradnl" sz="800" dirty="0">
                <a:solidFill>
                  <a:schemeClr val="dk1"/>
                </a:solidFill>
                <a:latin typeface="Calibri"/>
                <a:cs typeface="Calibri"/>
              </a:rPr>
              <a:t>&lt;/a&gt;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9C06BC9-6451-4648-A594-9D316A417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1849917"/>
            <a:ext cx="4739640" cy="4739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842245" y="2357748"/>
            <a:ext cx="5628900" cy="208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62"/>
                </a:solidFill>
              </a:rPr>
              <a:t>But, how do we pronounce plurals?</a:t>
            </a:r>
            <a:endParaRPr sz="4800" dirty="0"/>
          </a:p>
        </p:txBody>
      </p:sp>
      <p:sp>
        <p:nvSpPr>
          <p:cNvPr id="323" name="Google Shape;323;p15"/>
          <p:cNvSpPr txBox="1"/>
          <p:nvPr/>
        </p:nvSpPr>
        <p:spPr>
          <a:xfrm>
            <a:off x="8221355" y="4963826"/>
            <a:ext cx="27348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ES" sz="800" dirty="0" err="1"/>
              <a:t>Group</a:t>
            </a:r>
            <a:r>
              <a:rPr lang="es-ES" sz="800" dirty="0"/>
              <a:t> Chat </a:t>
            </a:r>
            <a:r>
              <a:rPr lang="es-ES" sz="800" dirty="0" err="1"/>
              <a:t>made</a:t>
            </a:r>
            <a:r>
              <a:rPr lang="es-ES" sz="800" dirty="0"/>
              <a:t>  </a:t>
            </a:r>
            <a:r>
              <a:rPr lang="es-ES" sz="800" dirty="0" err="1"/>
              <a:t>by</a:t>
            </a:r>
            <a:r>
              <a:rPr lang="es-ES" sz="800" dirty="0"/>
              <a:t> </a:t>
            </a:r>
            <a:r>
              <a:rPr lang="es-ES" sz="800" dirty="0" err="1"/>
              <a:t>StorySet</a:t>
            </a:r>
            <a:r>
              <a:rPr lang="es-ES" sz="800" dirty="0"/>
              <a:t> &lt;a </a:t>
            </a:r>
            <a:r>
              <a:rPr lang="es-ES" sz="800" dirty="0" err="1"/>
              <a:t>href</a:t>
            </a:r>
            <a:r>
              <a:rPr lang="es-ES" sz="800" dirty="0"/>
              <a:t>="https://</a:t>
            </a:r>
            <a:r>
              <a:rPr lang="es-ES" sz="800" dirty="0" err="1"/>
              <a:t>storyset.com</a:t>
            </a:r>
            <a:r>
              <a:rPr lang="es-ES" sz="800" dirty="0"/>
              <a:t>/social-media"&gt;</a:t>
            </a:r>
            <a:r>
              <a:rPr lang="es-ES" sz="800" dirty="0" err="1"/>
              <a:t>Illustration</a:t>
            </a:r>
            <a:r>
              <a:rPr lang="es-ES" sz="800" dirty="0"/>
              <a:t> </a:t>
            </a:r>
            <a:r>
              <a:rPr lang="es-ES" sz="800" dirty="0" err="1"/>
              <a:t>by</a:t>
            </a:r>
            <a:r>
              <a:rPr lang="es-ES" sz="800" dirty="0"/>
              <a:t> </a:t>
            </a:r>
            <a:r>
              <a:rPr lang="es-ES" sz="800" dirty="0" err="1"/>
              <a:t>Freepik</a:t>
            </a:r>
            <a:r>
              <a:rPr lang="es-ES" sz="800" dirty="0"/>
              <a:t> </a:t>
            </a:r>
            <a:r>
              <a:rPr lang="es-ES" sz="800" dirty="0" err="1"/>
              <a:t>Storyset</a:t>
            </a:r>
            <a:r>
              <a:rPr lang="es-ES" sz="800" dirty="0"/>
              <a:t>&lt;/a&gt;</a:t>
            </a:r>
            <a:endParaRPr sz="8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9A5C96-A3BA-B647-B2C5-EFE9706C4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253" y="571464"/>
            <a:ext cx="5194638" cy="51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4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168441" y="1255263"/>
            <a:ext cx="473275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A67D1"/>
                </a:solidFill>
                <a:latin typeface="Calibri"/>
                <a:ea typeface="Calibri"/>
                <a:cs typeface="Calibri"/>
                <a:sym typeface="Calibri"/>
              </a:rPr>
              <a:t>Pronunciation</a:t>
            </a:r>
            <a:endParaRPr sz="1400" b="0" i="0" u="none" strike="noStrike" cap="none" dirty="0">
              <a:solidFill>
                <a:srgbClr val="1A67D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/>
          <p:nvPr/>
        </p:nvSpPr>
        <p:spPr>
          <a:xfrm>
            <a:off x="4155085" y="1474338"/>
            <a:ext cx="786380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Final –s and -es</a:t>
            </a: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235732B-DB12-6C45-9060-5959626A7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602407"/>
              </p:ext>
            </p:extLst>
          </p:nvPr>
        </p:nvGraphicFramePr>
        <p:xfrm>
          <a:off x="753253" y="2189939"/>
          <a:ext cx="5342747" cy="205686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15646">
                  <a:extLst>
                    <a:ext uri="{9D8B030D-6E8A-4147-A177-3AD203B41FA5}">
                      <a16:colId xmlns:a16="http://schemas.microsoft.com/office/drawing/2014/main" val="1316409226"/>
                    </a:ext>
                  </a:extLst>
                </a:gridCol>
                <a:gridCol w="3527101">
                  <a:extLst>
                    <a:ext uri="{9D8B030D-6E8A-4147-A177-3AD203B41FA5}">
                      <a16:colId xmlns:a16="http://schemas.microsoft.com/office/drawing/2014/main" val="194046698"/>
                    </a:ext>
                  </a:extLst>
                </a:gridCol>
              </a:tblGrid>
              <a:tr h="685622">
                <a:tc>
                  <a:txBody>
                    <a:bodyPr/>
                    <a:lstStyle/>
                    <a:p>
                      <a:pPr algn="ctr"/>
                      <a:r>
                        <a:rPr lang="es-ES_tradnl" sz="2400" dirty="0"/>
                        <a:t> </a:t>
                      </a:r>
                      <a:r>
                        <a:rPr lang="es-ES_tradnl" sz="2400" dirty="0">
                          <a:solidFill>
                            <a:srgbClr val="ED4960"/>
                          </a:solidFill>
                        </a:rPr>
                        <a:t>S</a:t>
                      </a:r>
                      <a:r>
                        <a:rPr lang="es-ES_tradnl" sz="2400" dirty="0"/>
                        <a:t>canner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s-ES_tradnl" sz="1800" dirty="0"/>
                        <a:t>Laptops   Notebooks   </a:t>
                      </a:r>
                      <a:r>
                        <a:rPr lang="es-ES_tradnl" sz="1800" dirty="0" err="1"/>
                        <a:t>Tablets</a:t>
                      </a:r>
                      <a:endParaRPr lang="es-ES_tradn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164957"/>
                  </a:ext>
                </a:extLst>
              </a:tr>
              <a:tr h="685622">
                <a:tc>
                  <a:txBody>
                    <a:bodyPr/>
                    <a:lstStyle/>
                    <a:p>
                      <a:pPr algn="ctr"/>
                      <a:r>
                        <a:rPr lang="es-ES_tradnl" sz="2400" b="1" i="0" u="none" strike="noStrike" cap="none" dirty="0">
                          <a:solidFill>
                            <a:srgbClr val="ED496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Z</a:t>
                      </a:r>
                      <a:r>
                        <a:rPr lang="es-ES_tradnl" sz="24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sz="18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Folders   Flash Drives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828966"/>
                  </a:ext>
                </a:extLst>
              </a:tr>
              <a:tr h="685622">
                <a:tc>
                  <a:txBody>
                    <a:bodyPr/>
                    <a:lstStyle/>
                    <a:p>
                      <a:pPr algn="ctr"/>
                      <a:r>
                        <a:rPr lang="es-ES_tradnl" dirty="0">
                          <a:solidFill>
                            <a:srgbClr val="ED4960"/>
                          </a:solidFill>
                        </a:rPr>
                        <a:t> </a:t>
                      </a:r>
                      <a:r>
                        <a:rPr lang="es-ES_tradnl" sz="2400" b="1" dirty="0">
                          <a:solidFill>
                            <a:srgbClr val="ED4960"/>
                          </a:solidFill>
                        </a:rPr>
                        <a:t>/IZ/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_tradnl" sz="1800" b="1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Watches</a:t>
                      </a:r>
                      <a:r>
                        <a:rPr lang="es-ES_tradnl" sz="18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  Boxes  </a:t>
                      </a:r>
                      <a:r>
                        <a:rPr lang="es-ES_tradnl" sz="1800" b="1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Devices</a:t>
                      </a:r>
                      <a:endParaRPr lang="es-ES_tradnl" sz="1800" b="1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240431"/>
                  </a:ext>
                </a:extLst>
              </a:tr>
            </a:tbl>
          </a:graphicData>
        </a:graphic>
      </p:graphicFrame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9AD6F960-B4F8-A445-90BA-2D4BFAAC6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644" y="1722002"/>
            <a:ext cx="5222712" cy="1661772"/>
          </a:xfrm>
          <a:prstGeom prst="rect">
            <a:avLst/>
          </a:prstGeom>
        </p:spPr>
      </p:pic>
      <p:pic>
        <p:nvPicPr>
          <p:cNvPr id="2" name="EF4e_Elementary_SB_2.04.mp3" descr="EF4e_Elementary_SB_2.04.mp3">
            <a:hlinkClick r:id="" action="ppaction://media"/>
            <a:extLst>
              <a:ext uri="{FF2B5EF4-FFF2-40B4-BE49-F238E27FC236}">
                <a16:creationId xmlns:a16="http://schemas.microsoft.com/office/drawing/2014/main" id="{88A1545B-CA0D-124F-B83D-613BE49598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94800" y="441304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9;p3">
            <a:extLst>
              <a:ext uri="{FF2B5EF4-FFF2-40B4-BE49-F238E27FC236}">
                <a16:creationId xmlns:a16="http://schemas.microsoft.com/office/drawing/2014/main" id="{270FAADC-B8B7-7E42-969C-6000FDBF1A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1A1C1-0B66-6845-BF06-95A7E418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72" y="904772"/>
            <a:ext cx="10515600" cy="1325563"/>
          </a:xfrm>
        </p:spPr>
        <p:txBody>
          <a:bodyPr/>
          <a:lstStyle/>
          <a:p>
            <a:pPr algn="ctr"/>
            <a:r>
              <a:rPr lang="en-CO" b="1" dirty="0">
                <a:solidFill>
                  <a:srgbClr val="FF0062"/>
                </a:solidFill>
              </a:rPr>
              <a:t>You will sometimes need to say numbers, especially in coding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5EA1765-CD08-CD4D-9B18-769954DCD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024" y="1185472"/>
            <a:ext cx="5417695" cy="5417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285ED-1BD2-2945-AD54-E8B99D7C4F39}"/>
              </a:ext>
            </a:extLst>
          </p:cNvPr>
          <p:cNvSpPr txBox="1"/>
          <p:nvPr/>
        </p:nvSpPr>
        <p:spPr>
          <a:xfrm>
            <a:off x="3716935" y="5953228"/>
            <a:ext cx="4107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800" dirty="0"/>
              <a:t>Coding Flat made by StorySet: </a:t>
            </a:r>
            <a:r>
              <a:rPr lang="en-US" sz="800" dirty="0"/>
              <a:t>&lt;a </a:t>
            </a:r>
            <a:r>
              <a:rPr lang="en-US" sz="800" dirty="0" err="1"/>
              <a:t>href</a:t>
            </a:r>
            <a:r>
              <a:rPr lang="en-US" sz="800" dirty="0"/>
              <a:t>="https://</a:t>
            </a:r>
            <a:r>
              <a:rPr lang="en-US" sz="800" dirty="0" err="1"/>
              <a:t>storyset.com</a:t>
            </a:r>
            <a:r>
              <a:rPr lang="en-US" sz="800" dirty="0"/>
              <a:t>/web"&gt;Illustration by </a:t>
            </a:r>
            <a:r>
              <a:rPr lang="en-US" sz="800" dirty="0" err="1"/>
              <a:t>Freepik</a:t>
            </a:r>
            <a:r>
              <a:rPr lang="en-US" sz="800" dirty="0"/>
              <a:t> </a:t>
            </a:r>
            <a:r>
              <a:rPr lang="en-US" sz="800" dirty="0" err="1"/>
              <a:t>Storyset</a:t>
            </a:r>
            <a:r>
              <a:rPr lang="en-US" sz="800" dirty="0"/>
              <a:t>&lt;/a&gt;</a:t>
            </a:r>
            <a:endParaRPr lang="en-CO" sz="800" dirty="0"/>
          </a:p>
        </p:txBody>
      </p:sp>
    </p:spTree>
    <p:extLst>
      <p:ext uri="{BB962C8B-B14F-4D97-AF65-F5344CB8AC3E}">
        <p14:creationId xmlns:p14="http://schemas.microsoft.com/office/powerpoint/2010/main" val="3512409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9;p3">
            <a:extLst>
              <a:ext uri="{FF2B5EF4-FFF2-40B4-BE49-F238E27FC236}">
                <a16:creationId xmlns:a16="http://schemas.microsoft.com/office/drawing/2014/main" id="{36D67E70-64F2-514D-81E4-22043BF409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7" y="2998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F6FBB7-8875-5D4A-B9EE-9771E2A8C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267298"/>
              </p:ext>
            </p:extLst>
          </p:nvPr>
        </p:nvGraphicFramePr>
        <p:xfrm>
          <a:off x="2554043" y="269823"/>
          <a:ext cx="7140788" cy="57226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72025">
                  <a:extLst>
                    <a:ext uri="{9D8B030D-6E8A-4147-A177-3AD203B41FA5}">
                      <a16:colId xmlns:a16="http://schemas.microsoft.com/office/drawing/2014/main" val="3938901915"/>
                    </a:ext>
                  </a:extLst>
                </a:gridCol>
                <a:gridCol w="1821827">
                  <a:extLst>
                    <a:ext uri="{9D8B030D-6E8A-4147-A177-3AD203B41FA5}">
                      <a16:colId xmlns:a16="http://schemas.microsoft.com/office/drawing/2014/main" val="149918621"/>
                    </a:ext>
                  </a:extLst>
                </a:gridCol>
                <a:gridCol w="1821827">
                  <a:extLst>
                    <a:ext uri="{9D8B030D-6E8A-4147-A177-3AD203B41FA5}">
                      <a16:colId xmlns:a16="http://schemas.microsoft.com/office/drawing/2014/main" val="2983180292"/>
                    </a:ext>
                  </a:extLst>
                </a:gridCol>
                <a:gridCol w="1825109">
                  <a:extLst>
                    <a:ext uri="{9D8B030D-6E8A-4147-A177-3AD203B41FA5}">
                      <a16:colId xmlns:a16="http://schemas.microsoft.com/office/drawing/2014/main" val="874640682"/>
                    </a:ext>
                  </a:extLst>
                </a:gridCol>
              </a:tblGrid>
              <a:tr h="6014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Zero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/ˈ</a:t>
                      </a:r>
                      <a:r>
                        <a:rPr lang="en-US" sz="1400" b="0" i="0" u="none" strike="noStrike" cap="none" dirty="0" err="1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zɪroʊ</a:t>
                      </a: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 </a:t>
                      </a:r>
                      <a:endParaRPr sz="1400" b="1" u="none" strike="noStrike" cap="none" dirty="0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b="1" dirty="0"/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1" i="0" u="none" strike="noStrike" cap="none" dirty="0">
                        <a:solidFill>
                          <a:srgbClr val="3366CA"/>
                        </a:solidFill>
                        <a:latin typeface="Calibri"/>
                        <a:cs typeface="Calibri"/>
                        <a:sym typeface="Arial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/>
                        <a:t>11</a:t>
                      </a:r>
                      <a:endParaRPr sz="1400" b="1" dirty="0"/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58066"/>
                  </a:ext>
                </a:extLst>
              </a:tr>
              <a:tr h="6014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Twelve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/ˈ</a:t>
                      </a:r>
                      <a:r>
                        <a:rPr lang="en-US" sz="1400" b="0" i="0" u="none" strike="noStrike" cap="none" dirty="0" err="1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twɛlv</a:t>
                      </a: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endParaRPr sz="1400" b="1" i="0" u="none" strike="noStrike" cap="none" dirty="0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742103"/>
                  </a:ext>
                </a:extLst>
              </a:tr>
              <a:tr h="6014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/ˈ</a:t>
                      </a:r>
                      <a:r>
                        <a:rPr lang="en-US" sz="1400" b="0" i="0" u="none" strike="noStrike" cap="none" dirty="0" err="1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tu</a:t>
                      </a: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ː/</a:t>
                      </a:r>
                      <a:endParaRPr sz="1400" b="1" u="none" strike="noStrike" cap="none" dirty="0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1" i="0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00683"/>
                  </a:ext>
                </a:extLst>
              </a:tr>
              <a:tr h="6014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Three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/ˈθ</a:t>
                      </a:r>
                      <a:r>
                        <a:rPr lang="en-US" sz="1400" b="0" i="0" u="none" strike="noStrike" cap="none" dirty="0" err="1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ri</a:t>
                      </a: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ː/</a:t>
                      </a:r>
                      <a:endParaRPr sz="1400" b="1" u="none" strike="noStrike" cap="none" dirty="0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Fourteen</a:t>
                      </a:r>
                      <a:endParaRPr lang="es-ES" sz="1400" b="1" i="0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dirty="0">
                          <a:solidFill>
                            <a:srgbClr val="FF0062"/>
                          </a:solidFill>
                        </a:rPr>
                        <a:t>ˌ</a:t>
                      </a:r>
                      <a:r>
                        <a:rPr lang="en-US" sz="1400" dirty="0" err="1">
                          <a:solidFill>
                            <a:srgbClr val="FF0062"/>
                          </a:solidFill>
                        </a:rPr>
                        <a:t>fôrˈtēn</a:t>
                      </a:r>
                      <a:endParaRPr sz="1400" b="1" i="0" u="none" strike="noStrike" cap="none" dirty="0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617829"/>
                  </a:ext>
                </a:extLst>
              </a:tr>
              <a:tr h="3935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1" i="0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685524"/>
                  </a:ext>
                </a:extLst>
              </a:tr>
              <a:tr h="3935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1" i="0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90773"/>
                  </a:ext>
                </a:extLst>
              </a:tr>
              <a:tr h="6014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u="none" strike="noStrike" cap="none" dirty="0" err="1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Six</a:t>
                      </a:r>
                      <a:endParaRPr lang="es-ES" sz="1400" b="1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/ˈ</a:t>
                      </a:r>
                      <a:r>
                        <a:rPr lang="en-US" sz="1400" b="0" i="0" u="none" strike="noStrike" cap="none" dirty="0" err="1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sɪks</a:t>
                      </a: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endParaRPr sz="1400" b="1" u="none" strike="noStrike" cap="none" dirty="0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Seventeen</a:t>
                      </a:r>
                      <a:endParaRPr lang="es-ES" sz="1400" b="1" i="0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/ˌ</a:t>
                      </a:r>
                      <a:r>
                        <a:rPr lang="en-US" sz="1400" b="0" i="0" u="none" strike="noStrike" cap="none" dirty="0" err="1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sɛv</a:t>
                      </a:r>
                      <a:r>
                        <a:rPr lang="en-US" sz="1400" b="0" i="0" u="none" strike="noStrike" cap="none" baseline="30000" dirty="0" err="1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ə</a:t>
                      </a:r>
                      <a:r>
                        <a:rPr lang="en-US" sz="1400" b="0" i="0" u="none" strike="noStrike" cap="none" dirty="0" err="1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nˈtiːn</a:t>
                      </a: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endParaRPr sz="1400" b="1" i="0" u="none" strike="noStrike" cap="none" dirty="0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93799"/>
                  </a:ext>
                </a:extLst>
              </a:tr>
              <a:tr h="3935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1" i="0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039553"/>
                  </a:ext>
                </a:extLst>
              </a:tr>
              <a:tr h="3935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1" i="0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216691"/>
                  </a:ext>
                </a:extLst>
              </a:tr>
              <a:tr h="60144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u="none" strike="noStrike" cap="none" dirty="0" err="1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Nine</a:t>
                      </a:r>
                      <a:endParaRPr lang="es-ES" sz="1400" b="1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/ˈ</a:t>
                      </a:r>
                      <a:r>
                        <a:rPr lang="en-US" sz="1400" b="0" i="0" u="none" strike="noStrike" cap="none" dirty="0" err="1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naɪn</a:t>
                      </a: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endParaRPr sz="1400" b="1" u="none" strike="noStrike" cap="none" dirty="0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s-ES" sz="1400" b="1" i="0" u="none" strike="noStrike" cap="none" dirty="0" err="1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Twenty</a:t>
                      </a:r>
                      <a:endParaRPr lang="es-ES" sz="1400" b="1" i="0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/ˈ</a:t>
                      </a:r>
                      <a:r>
                        <a:rPr lang="en-US" sz="1400" b="0" i="0" u="none" strike="noStrike" cap="none" dirty="0" err="1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twɛnti</a:t>
                      </a:r>
                      <a:r>
                        <a:rPr lang="en-US" sz="1400" b="0" i="0" u="none" strike="noStrike" cap="none" dirty="0">
                          <a:solidFill>
                            <a:srgbClr val="FF0062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endParaRPr sz="1400" b="1" i="0" u="none" strike="noStrike" cap="none" dirty="0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87125"/>
                  </a:ext>
                </a:extLst>
              </a:tr>
              <a:tr h="3935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400" b="1" i="0" u="none" strike="noStrike" cap="none" dirty="0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 algn="ctr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5208723"/>
                  </a:ext>
                </a:extLst>
              </a:tr>
            </a:tbl>
          </a:graphicData>
        </a:graphic>
      </p:graphicFrame>
      <p:sp>
        <p:nvSpPr>
          <p:cNvPr id="4" name="Google Shape;372;p18">
            <a:extLst>
              <a:ext uri="{FF2B5EF4-FFF2-40B4-BE49-F238E27FC236}">
                <a16:creationId xmlns:a16="http://schemas.microsoft.com/office/drawing/2014/main" id="{A0489EE2-7841-024C-80A3-97A8C14FF637}"/>
              </a:ext>
            </a:extLst>
          </p:cNvPr>
          <p:cNvSpPr txBox="1"/>
          <p:nvPr/>
        </p:nvSpPr>
        <p:spPr>
          <a:xfrm>
            <a:off x="400912" y="1572776"/>
            <a:ext cx="191821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Write the </a:t>
            </a:r>
            <a:r>
              <a:rPr lang="en-US" sz="2000" b="1" dirty="0">
                <a:solidFill>
                  <a:srgbClr val="FF0062"/>
                </a:solidFill>
                <a:latin typeface="Calibri"/>
                <a:cs typeface="Calibri"/>
              </a:rPr>
              <a:t>missing numbers</a:t>
            </a:r>
          </a:p>
        </p:txBody>
      </p:sp>
      <p:sp>
        <p:nvSpPr>
          <p:cNvPr id="5" name="Google Shape;372;p18">
            <a:extLst>
              <a:ext uri="{FF2B5EF4-FFF2-40B4-BE49-F238E27FC236}">
                <a16:creationId xmlns:a16="http://schemas.microsoft.com/office/drawing/2014/main" id="{BCFB16AA-02E5-9646-99EB-66687338D3B7}"/>
              </a:ext>
            </a:extLst>
          </p:cNvPr>
          <p:cNvSpPr txBox="1"/>
          <p:nvPr/>
        </p:nvSpPr>
        <p:spPr>
          <a:xfrm>
            <a:off x="470215" y="2905709"/>
            <a:ext cx="1918218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Look at the </a:t>
            </a:r>
            <a:r>
              <a:rPr lang="en-US" sz="2000" b="1" dirty="0">
                <a:solidFill>
                  <a:srgbClr val="1A67D1"/>
                </a:solidFill>
                <a:latin typeface="Calibri"/>
                <a:cs typeface="Calibri"/>
              </a:rPr>
              <a:t>phonetic transcription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. How do you </a:t>
            </a:r>
            <a:r>
              <a:rPr lang="en-US" sz="2000" b="1" dirty="0">
                <a:solidFill>
                  <a:srgbClr val="FF0062"/>
                </a:solidFill>
                <a:latin typeface="Calibri"/>
                <a:cs typeface="Calibri"/>
              </a:rPr>
              <a:t>pronounce 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these numbers?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1C4FA-2C31-AC46-BBC4-D3E98562575B}"/>
              </a:ext>
            </a:extLst>
          </p:cNvPr>
          <p:cNvSpPr/>
          <p:nvPr/>
        </p:nvSpPr>
        <p:spPr>
          <a:xfrm>
            <a:off x="9987776" y="749508"/>
            <a:ext cx="1809483" cy="823268"/>
          </a:xfrm>
          <a:prstGeom prst="rect">
            <a:avLst/>
          </a:prstGeom>
          <a:noFill/>
          <a:ln w="57150">
            <a:solidFill>
              <a:srgbClr val="FF0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>
              <a:noFill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664B37-F128-6E46-A1CF-2AC9FF1CE869}"/>
              </a:ext>
            </a:extLst>
          </p:cNvPr>
          <p:cNvSpPr txBox="1"/>
          <p:nvPr/>
        </p:nvSpPr>
        <p:spPr>
          <a:xfrm>
            <a:off x="10050693" y="791810"/>
            <a:ext cx="1643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dirty="0"/>
              <a:t>Your </a:t>
            </a:r>
            <a:r>
              <a:rPr lang="en-CO" b="1" dirty="0">
                <a:solidFill>
                  <a:srgbClr val="FF0062"/>
                </a:solidFill>
              </a:rPr>
              <a:t>dictionary</a:t>
            </a:r>
            <a:r>
              <a:rPr lang="en-CO" dirty="0"/>
              <a:t> shows the transcription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E66CCB-0F9B-B64D-ADDC-05B54D6487EA}"/>
              </a:ext>
            </a:extLst>
          </p:cNvPr>
          <p:cNvSpPr/>
          <p:nvPr/>
        </p:nvSpPr>
        <p:spPr>
          <a:xfrm>
            <a:off x="10042144" y="1910649"/>
            <a:ext cx="1809483" cy="1686989"/>
          </a:xfrm>
          <a:prstGeom prst="rect">
            <a:avLst/>
          </a:prstGeom>
          <a:noFill/>
          <a:ln w="57150">
            <a:solidFill>
              <a:srgbClr val="FF0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7FE78-88D8-DB45-A756-B1AEB750EB51}"/>
              </a:ext>
            </a:extLst>
          </p:cNvPr>
          <p:cNvSpPr txBox="1"/>
          <p:nvPr/>
        </p:nvSpPr>
        <p:spPr>
          <a:xfrm>
            <a:off x="10050692" y="2061645"/>
            <a:ext cx="1863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b="1" dirty="0">
                <a:solidFill>
                  <a:srgbClr val="FF0062"/>
                </a:solidFill>
              </a:rPr>
              <a:t>Look up </a:t>
            </a:r>
            <a:r>
              <a:rPr lang="en-CO" dirty="0"/>
              <a:t>the missing transcriptions on</a:t>
            </a:r>
          </a:p>
          <a:p>
            <a:endParaRPr lang="en-CO" dirty="0"/>
          </a:p>
          <a:p>
            <a:r>
              <a:rPr lang="en-US" dirty="0">
                <a:hlinkClick r:id="rId4"/>
              </a:rPr>
              <a:t>https://www.wordreference.com/</a:t>
            </a:r>
            <a:endParaRPr lang="en-US" dirty="0"/>
          </a:p>
          <a:p>
            <a:endParaRPr lang="en-CO" dirty="0"/>
          </a:p>
        </p:txBody>
      </p:sp>
    </p:spTree>
    <p:extLst>
      <p:ext uri="{BB962C8B-B14F-4D97-AF65-F5344CB8AC3E}">
        <p14:creationId xmlns:p14="http://schemas.microsoft.com/office/powerpoint/2010/main" val="284874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9;p3">
            <a:extLst>
              <a:ext uri="{FF2B5EF4-FFF2-40B4-BE49-F238E27FC236}">
                <a16:creationId xmlns:a16="http://schemas.microsoft.com/office/drawing/2014/main" id="{3F556CD0-3A97-CD43-86F9-B33755A431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8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69C28-7BA1-EA42-BDC6-840E1DE4C294}"/>
              </a:ext>
            </a:extLst>
          </p:cNvPr>
          <p:cNvSpPr txBox="1"/>
          <p:nvPr/>
        </p:nvSpPr>
        <p:spPr>
          <a:xfrm>
            <a:off x="2173668" y="877618"/>
            <a:ext cx="8649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4000" b="1" dirty="0">
                <a:solidFill>
                  <a:srgbClr val="1A67D1"/>
                </a:solidFill>
                <a:latin typeface="Calibri"/>
                <a:cs typeface="Calibri"/>
              </a:rPr>
              <a:t>As you could see, we can use dictionaries to learn..</a:t>
            </a:r>
            <a:endParaRPr lang="en-CO" dirty="0"/>
          </a:p>
        </p:txBody>
      </p:sp>
      <p:sp>
        <p:nvSpPr>
          <p:cNvPr id="4" name="Google Shape;320;p15">
            <a:extLst>
              <a:ext uri="{FF2B5EF4-FFF2-40B4-BE49-F238E27FC236}">
                <a16:creationId xmlns:a16="http://schemas.microsoft.com/office/drawing/2014/main" id="{DFED9486-5B04-6543-9D64-5A3F1465E35F}"/>
              </a:ext>
            </a:extLst>
          </p:cNvPr>
          <p:cNvSpPr txBox="1">
            <a:spLocks/>
          </p:cNvSpPr>
          <p:nvPr/>
        </p:nvSpPr>
        <p:spPr>
          <a:xfrm>
            <a:off x="603797" y="2658397"/>
            <a:ext cx="3139742" cy="73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62"/>
                </a:solidFill>
              </a:rPr>
              <a:t>The meaning</a:t>
            </a:r>
            <a:endParaRPr lang="en-US" sz="2800" dirty="0"/>
          </a:p>
        </p:txBody>
      </p:sp>
      <p:sp>
        <p:nvSpPr>
          <p:cNvPr id="5" name="Google Shape;320;p15">
            <a:extLst>
              <a:ext uri="{FF2B5EF4-FFF2-40B4-BE49-F238E27FC236}">
                <a16:creationId xmlns:a16="http://schemas.microsoft.com/office/drawing/2014/main" id="{59777329-748F-9240-B245-696AD15C91F9}"/>
              </a:ext>
            </a:extLst>
          </p:cNvPr>
          <p:cNvSpPr txBox="1">
            <a:spLocks/>
          </p:cNvSpPr>
          <p:nvPr/>
        </p:nvSpPr>
        <p:spPr>
          <a:xfrm>
            <a:off x="7732332" y="2695176"/>
            <a:ext cx="4459668" cy="69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62"/>
                </a:solidFill>
              </a:rPr>
              <a:t>The pronunciation</a:t>
            </a:r>
            <a:endParaRPr lang="en-US" sz="2800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D3ACDCA-4F7E-E549-A295-8879D4DC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625" y="2201057"/>
            <a:ext cx="4110910" cy="4110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00C70-B585-D74D-9983-109F27273C62}"/>
              </a:ext>
            </a:extLst>
          </p:cNvPr>
          <p:cNvSpPr txBox="1"/>
          <p:nvPr/>
        </p:nvSpPr>
        <p:spPr>
          <a:xfrm>
            <a:off x="4326104" y="5918119"/>
            <a:ext cx="3450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800" dirty="0"/>
              <a:t>Nerd Isometric made by StorySet: </a:t>
            </a:r>
            <a:r>
              <a:rPr lang="en-US" sz="800" dirty="0"/>
              <a:t>&lt;a </a:t>
            </a:r>
            <a:r>
              <a:rPr lang="en-US" sz="800" dirty="0" err="1"/>
              <a:t>href</a:t>
            </a:r>
            <a:r>
              <a:rPr lang="en-US" sz="800" dirty="0"/>
              <a:t>="https://</a:t>
            </a:r>
            <a:r>
              <a:rPr lang="en-US" sz="800" dirty="0" err="1"/>
              <a:t>storyset.com</a:t>
            </a:r>
            <a:r>
              <a:rPr lang="en-US" sz="800" dirty="0"/>
              <a:t>/people"&gt;Illustration by </a:t>
            </a:r>
            <a:r>
              <a:rPr lang="en-US" sz="800" dirty="0" err="1"/>
              <a:t>Freepik</a:t>
            </a:r>
            <a:r>
              <a:rPr lang="en-US" sz="800" dirty="0"/>
              <a:t> </a:t>
            </a:r>
            <a:r>
              <a:rPr lang="en-US" sz="800" dirty="0" err="1"/>
              <a:t>Storyset</a:t>
            </a:r>
            <a:r>
              <a:rPr lang="en-US" sz="800" dirty="0"/>
              <a:t>&lt;/a&gt;</a:t>
            </a:r>
            <a:endParaRPr lang="en-CO" sz="800" dirty="0"/>
          </a:p>
        </p:txBody>
      </p:sp>
    </p:spTree>
    <p:extLst>
      <p:ext uri="{BB962C8B-B14F-4D97-AF65-F5344CB8AC3E}">
        <p14:creationId xmlns:p14="http://schemas.microsoft.com/office/powerpoint/2010/main" val="58932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0;p34">
            <a:extLst>
              <a:ext uri="{FF2B5EF4-FFF2-40B4-BE49-F238E27FC236}">
                <a16:creationId xmlns:a16="http://schemas.microsoft.com/office/drawing/2014/main" id="{F8670E0F-83CD-F24A-9BEC-549E31F6A5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5880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3467F2-9510-7D44-8724-CAC8417EDBF4}"/>
              </a:ext>
            </a:extLst>
          </p:cNvPr>
          <p:cNvSpPr txBox="1"/>
          <p:nvPr/>
        </p:nvSpPr>
        <p:spPr>
          <a:xfrm>
            <a:off x="6096000" y="5514698"/>
            <a:ext cx="13901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dk1"/>
                </a:solidFill>
                <a:latin typeface="Calibri"/>
                <a:cs typeface="Calibri"/>
              </a:rPr>
              <a:t>Photo by </a:t>
            </a:r>
            <a:r>
              <a:rPr lang="en-US" sz="800" dirty="0">
                <a:solidFill>
                  <a:schemeClr val="dk1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fauxels</a:t>
            </a:r>
            <a:r>
              <a:rPr lang="en-US" sz="800" dirty="0">
                <a:solidFill>
                  <a:schemeClr val="dk1"/>
                </a:solidFill>
                <a:latin typeface="Calibri"/>
                <a:cs typeface="Calibri"/>
              </a:rPr>
              <a:t> from </a:t>
            </a:r>
            <a:r>
              <a:rPr lang="en-US" sz="800" dirty="0">
                <a:solidFill>
                  <a:schemeClr val="dk1"/>
                </a:solid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s-ES_tradnl" sz="800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pic>
        <p:nvPicPr>
          <p:cNvPr id="6" name="Picture 5" descr="A group of people sitting around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16A5434C-AD97-D24C-8B83-AA43EB142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412" y="435226"/>
            <a:ext cx="7611596" cy="5079472"/>
          </a:xfrm>
          <a:prstGeom prst="rect">
            <a:avLst/>
          </a:prstGeom>
        </p:spPr>
      </p:pic>
      <p:sp>
        <p:nvSpPr>
          <p:cNvPr id="7" name="Google Shape;110;p5">
            <a:extLst>
              <a:ext uri="{FF2B5EF4-FFF2-40B4-BE49-F238E27FC236}">
                <a16:creationId xmlns:a16="http://schemas.microsoft.com/office/drawing/2014/main" id="{73217E67-8351-5A4D-B2C4-D4FA4F2DC1DB}"/>
              </a:ext>
            </a:extLst>
          </p:cNvPr>
          <p:cNvSpPr txBox="1"/>
          <p:nvPr/>
        </p:nvSpPr>
        <p:spPr>
          <a:xfrm>
            <a:off x="285467" y="1543821"/>
            <a:ext cx="3309945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 at the photo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s-MX" sz="20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What </a:t>
            </a:r>
            <a:r>
              <a:rPr lang="es-MX" sz="2000" b="1" dirty="0">
                <a:solidFill>
                  <a:srgbClr val="1A67D1"/>
                </a:solidFill>
                <a:latin typeface="Calibri"/>
                <a:cs typeface="Calibri"/>
                <a:sym typeface="Calibri"/>
              </a:rPr>
              <a:t>plurals</a:t>
            </a:r>
            <a:r>
              <a:rPr lang="es-MX" sz="20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can you see? Pronounce them.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s-MX" sz="2000" i="0" u="none" strike="noStrike" cap="none" dirty="0">
              <a:solidFill>
                <a:schemeClr val="tx1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How many elements of each category?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s-MX" sz="2000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Example: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s-MX" sz="2000" b="1" i="1" dirty="0">
                <a:solidFill>
                  <a:srgbClr val="1A67D1"/>
                </a:solidFill>
                <a:latin typeface="Calibri"/>
                <a:cs typeface="Calibri"/>
                <a:sym typeface="Calibri"/>
              </a:rPr>
              <a:t>There are </a:t>
            </a:r>
            <a:r>
              <a:rPr lang="es-MX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eight co-worker</a:t>
            </a:r>
            <a:r>
              <a:rPr lang="es-MX" sz="2000" b="1" i="1" dirty="0">
                <a:solidFill>
                  <a:srgbClr val="FF0062"/>
                </a:solidFill>
                <a:latin typeface="Calibri"/>
                <a:cs typeface="Calibri"/>
                <a:sym typeface="Calibri"/>
              </a:rPr>
              <a:t>s</a:t>
            </a:r>
            <a:r>
              <a:rPr lang="es-MX" sz="20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. </a:t>
            </a:r>
            <a:endParaRPr sz="2000" i="1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1890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41;p24">
            <a:extLst>
              <a:ext uri="{FF2B5EF4-FFF2-40B4-BE49-F238E27FC236}">
                <a16:creationId xmlns:a16="http://schemas.microsoft.com/office/drawing/2014/main" id="{F695DBFE-6D00-FD41-86FE-523A2438F0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-179882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9;p5">
            <a:extLst>
              <a:ext uri="{FF2B5EF4-FFF2-40B4-BE49-F238E27FC236}">
                <a16:creationId xmlns:a16="http://schemas.microsoft.com/office/drawing/2014/main" id="{BABA613A-BB38-9D4C-A8F7-1237E060D2F3}"/>
              </a:ext>
            </a:extLst>
          </p:cNvPr>
          <p:cNvSpPr txBox="1"/>
          <p:nvPr/>
        </p:nvSpPr>
        <p:spPr>
          <a:xfrm>
            <a:off x="511627" y="969230"/>
            <a:ext cx="431520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dirty="0">
                <a:solidFill>
                  <a:srgbClr val="3366CA"/>
                </a:solidFill>
                <a:latin typeface="Calibri"/>
                <a:cs typeface="Calibri"/>
                <a:sym typeface="Calibri"/>
              </a:rPr>
              <a:t>Let’s practice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17B4DE0-78DA-BE4C-98D1-E29F31A0C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70753">
            <a:off x="1409075" y="1721610"/>
            <a:ext cx="4799963" cy="341477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557B2B7-34D4-F64D-8CAF-5BE5270B9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60557">
            <a:off x="4667893" y="1242360"/>
            <a:ext cx="5676538" cy="35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45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0"/>
          <p:cNvSpPr txBox="1"/>
          <p:nvPr/>
        </p:nvSpPr>
        <p:spPr>
          <a:xfrm>
            <a:off x="2578195" y="50355"/>
            <a:ext cx="9039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How do we use prepositions?</a:t>
            </a:r>
            <a:endParaRPr sz="4000" b="1" i="0" u="none" strike="noStrike" cap="none" dirty="0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0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207;p40">
            <a:extLst>
              <a:ext uri="{FF2B5EF4-FFF2-40B4-BE49-F238E27FC236}">
                <a16:creationId xmlns:a16="http://schemas.microsoft.com/office/drawing/2014/main" id="{01922C82-D83C-CD40-AFBF-41B436A904E4}"/>
              </a:ext>
            </a:extLst>
          </p:cNvPr>
          <p:cNvSpPr/>
          <p:nvPr/>
        </p:nvSpPr>
        <p:spPr>
          <a:xfrm>
            <a:off x="750994" y="985579"/>
            <a:ext cx="11112968" cy="479980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1174D-7082-BA45-BAEC-113C40407E21}"/>
              </a:ext>
            </a:extLst>
          </p:cNvPr>
          <p:cNvSpPr txBox="1"/>
          <p:nvPr/>
        </p:nvSpPr>
        <p:spPr>
          <a:xfrm>
            <a:off x="2085900" y="1520097"/>
            <a:ext cx="492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62"/>
                </a:solidFill>
              </a:rPr>
              <a:t>A</a:t>
            </a:r>
            <a:r>
              <a:rPr lang="en-CO" sz="2000" b="1" dirty="0">
                <a:solidFill>
                  <a:srgbClr val="FF0062"/>
                </a:solidFill>
              </a:rPr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4EC00-3D8E-BE4C-9DBD-CC59E89C5DA6}"/>
              </a:ext>
            </a:extLst>
          </p:cNvPr>
          <p:cNvSpPr txBox="1"/>
          <p:nvPr/>
        </p:nvSpPr>
        <p:spPr>
          <a:xfrm>
            <a:off x="3698030" y="1445681"/>
            <a:ext cx="2583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tell </a:t>
            </a:r>
            <a:r>
              <a:rPr lang="en-US" sz="1600" b="1" dirty="0">
                <a:solidFill>
                  <a:srgbClr val="FF0062"/>
                </a:solidFill>
              </a:rPr>
              <a:t>specific time</a:t>
            </a:r>
          </a:p>
          <a:p>
            <a:r>
              <a:rPr lang="en-US" sz="1600" dirty="0"/>
              <a:t>See you </a:t>
            </a:r>
            <a:r>
              <a:rPr lang="en-US" sz="1600" b="1" dirty="0">
                <a:solidFill>
                  <a:srgbClr val="FF0062"/>
                </a:solidFill>
              </a:rPr>
              <a:t>at 5 pm</a:t>
            </a:r>
            <a:r>
              <a:rPr lang="en-US" sz="1600" dirty="0"/>
              <a:t>. </a:t>
            </a:r>
            <a:endParaRPr lang="en-CO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E7892-E375-B542-84CD-E48DF41D856D}"/>
              </a:ext>
            </a:extLst>
          </p:cNvPr>
          <p:cNvSpPr txBox="1"/>
          <p:nvPr/>
        </p:nvSpPr>
        <p:spPr>
          <a:xfrm>
            <a:off x="7157171" y="1402255"/>
            <a:ext cx="3716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point to </a:t>
            </a:r>
            <a:r>
              <a:rPr lang="en-US" sz="1600" b="1" dirty="0">
                <a:solidFill>
                  <a:srgbClr val="FF0062"/>
                </a:solidFill>
              </a:rPr>
              <a:t>a specific place</a:t>
            </a:r>
          </a:p>
          <a:p>
            <a:r>
              <a:rPr lang="en-US" sz="1600" dirty="0"/>
              <a:t>See you </a:t>
            </a:r>
            <a:r>
              <a:rPr lang="en-US" sz="1600" b="1" dirty="0">
                <a:solidFill>
                  <a:srgbClr val="FF0062"/>
                </a:solidFill>
              </a:rPr>
              <a:t>at the office</a:t>
            </a:r>
            <a:r>
              <a:rPr lang="en-US" sz="16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60E9A-C565-1742-B9BC-9116A81153D1}"/>
              </a:ext>
            </a:extLst>
          </p:cNvPr>
          <p:cNvSpPr txBox="1"/>
          <p:nvPr/>
        </p:nvSpPr>
        <p:spPr>
          <a:xfrm>
            <a:off x="2053798" y="2585264"/>
            <a:ext cx="762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66CA"/>
                </a:solidFill>
                <a:latin typeface="Calibri"/>
                <a:cs typeface="Calibri"/>
              </a:rPr>
              <a:t>on</a:t>
            </a:r>
            <a:endParaRPr lang="en-CO" sz="2000" b="1" dirty="0">
              <a:solidFill>
                <a:srgbClr val="3366CA"/>
              </a:solidFill>
              <a:latin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148A2-9F6E-5B4D-8435-E658FD4F5E6B}"/>
              </a:ext>
            </a:extLst>
          </p:cNvPr>
          <p:cNvSpPr txBox="1"/>
          <p:nvPr/>
        </p:nvSpPr>
        <p:spPr>
          <a:xfrm>
            <a:off x="3740764" y="2489917"/>
            <a:ext cx="342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say that something is over a surface</a:t>
            </a:r>
          </a:p>
          <a:p>
            <a:r>
              <a:rPr lang="en-US" sz="1600" dirty="0"/>
              <a:t>It is </a:t>
            </a:r>
            <a:r>
              <a:rPr lang="en-US" sz="1600" b="1" dirty="0">
                <a:solidFill>
                  <a:srgbClr val="0070C0"/>
                </a:solidFill>
              </a:rPr>
              <a:t>on the table</a:t>
            </a:r>
            <a:r>
              <a:rPr lang="en-US" sz="1600" dirty="0"/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D6231-CCFA-C848-869A-274CB388AFB7}"/>
              </a:ext>
            </a:extLst>
          </p:cNvPr>
          <p:cNvSpPr txBox="1"/>
          <p:nvPr/>
        </p:nvSpPr>
        <p:spPr>
          <a:xfrm>
            <a:off x="7144753" y="2308266"/>
            <a:ext cx="44849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say that something happens </a:t>
            </a:r>
            <a:r>
              <a:rPr lang="en-US" sz="1600" b="1" dirty="0">
                <a:solidFill>
                  <a:srgbClr val="3366CA"/>
                </a:solidFill>
                <a:latin typeface="Calibri"/>
                <a:cs typeface="Calibri"/>
              </a:rPr>
              <a:t>on a specific day </a:t>
            </a:r>
            <a:r>
              <a:rPr lang="en-US" sz="1600" dirty="0"/>
              <a:t>or </a:t>
            </a:r>
            <a:r>
              <a:rPr lang="en-US" sz="1600" b="1" dirty="0">
                <a:solidFill>
                  <a:srgbClr val="3366CA"/>
                </a:solidFill>
                <a:latin typeface="Calibri"/>
                <a:cs typeface="Calibri"/>
              </a:rPr>
              <a:t>date</a:t>
            </a:r>
          </a:p>
          <a:p>
            <a:r>
              <a:rPr lang="en-US" sz="1600" dirty="0"/>
              <a:t>I don’t work </a:t>
            </a:r>
            <a:r>
              <a:rPr lang="en-US" sz="1600" b="1" dirty="0">
                <a:solidFill>
                  <a:srgbClr val="0070C0"/>
                </a:solidFill>
              </a:rPr>
              <a:t>on Saturdays</a:t>
            </a:r>
            <a:r>
              <a:rPr lang="en-US" sz="1600" dirty="0"/>
              <a:t>.</a:t>
            </a:r>
          </a:p>
          <a:p>
            <a:r>
              <a:rPr lang="en-US" sz="1600" dirty="0"/>
              <a:t>I start my holidays </a:t>
            </a:r>
            <a:r>
              <a:rPr lang="en-US" sz="1600" b="1" dirty="0">
                <a:solidFill>
                  <a:srgbClr val="0070C0"/>
                </a:solidFill>
              </a:rPr>
              <a:t>on the 25</a:t>
            </a:r>
            <a:r>
              <a:rPr lang="en-US" sz="1600" b="1" baseline="30000" dirty="0">
                <a:solidFill>
                  <a:srgbClr val="0070C0"/>
                </a:solidFill>
              </a:rPr>
              <a:t>th.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653EF2-1DEB-BE4E-8B13-B23CE3C11DE8}"/>
              </a:ext>
            </a:extLst>
          </p:cNvPr>
          <p:cNvSpPr txBox="1"/>
          <p:nvPr/>
        </p:nvSpPr>
        <p:spPr>
          <a:xfrm>
            <a:off x="2053798" y="3673853"/>
            <a:ext cx="1073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62"/>
                </a:solidFill>
              </a:rPr>
              <a:t>under</a:t>
            </a:r>
            <a:endParaRPr lang="en-CO" sz="2000" b="1" dirty="0">
              <a:solidFill>
                <a:srgbClr val="FF006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B93194-AA03-DC43-B58C-D54E8351B659}"/>
              </a:ext>
            </a:extLst>
          </p:cNvPr>
          <p:cNvSpPr txBox="1"/>
          <p:nvPr/>
        </p:nvSpPr>
        <p:spPr>
          <a:xfrm>
            <a:off x="3618755" y="3596204"/>
            <a:ext cx="3754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 say that something is </a:t>
            </a:r>
            <a:r>
              <a:rPr lang="en-US" sz="1600" b="1" dirty="0">
                <a:solidFill>
                  <a:srgbClr val="FF0062"/>
                </a:solidFill>
              </a:rPr>
              <a:t>below</a:t>
            </a:r>
          </a:p>
          <a:p>
            <a:r>
              <a:rPr lang="en-US" sz="1600" dirty="0"/>
              <a:t>The CPU is </a:t>
            </a:r>
            <a:r>
              <a:rPr lang="en-US" sz="1600" b="1" dirty="0">
                <a:solidFill>
                  <a:srgbClr val="FF0062"/>
                </a:solidFill>
              </a:rPr>
              <a:t>below the desk</a:t>
            </a:r>
            <a:r>
              <a:rPr lang="en-US" sz="16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3925DC-CEDC-7E4C-B1A1-4AEC0AB2E22B}"/>
              </a:ext>
            </a:extLst>
          </p:cNvPr>
          <p:cNvSpPr txBox="1"/>
          <p:nvPr/>
        </p:nvSpPr>
        <p:spPr>
          <a:xfrm>
            <a:off x="2085900" y="4594993"/>
            <a:ext cx="1073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366CA"/>
                </a:solidFill>
                <a:latin typeface="Calibri"/>
                <a:cs typeface="Calibri"/>
              </a:rPr>
              <a:t>in</a:t>
            </a:r>
            <a:endParaRPr lang="en-CO" sz="2000" b="1" dirty="0">
              <a:solidFill>
                <a:srgbClr val="3366CA"/>
              </a:solidFill>
              <a:latin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5F619A-D796-404C-B91F-BC066F1CB599}"/>
              </a:ext>
            </a:extLst>
          </p:cNvPr>
          <p:cNvSpPr txBox="1"/>
          <p:nvPr/>
        </p:nvSpPr>
        <p:spPr>
          <a:xfrm>
            <a:off x="3709987" y="4485577"/>
            <a:ext cx="3053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CO" dirty="0"/>
              <a:t>hysically </a:t>
            </a:r>
            <a:r>
              <a:rPr lang="en-CO" sz="1800" b="1" dirty="0">
                <a:solidFill>
                  <a:srgbClr val="3366CA"/>
                </a:solidFill>
                <a:latin typeface="Calibri"/>
                <a:cs typeface="Calibri"/>
              </a:rPr>
              <a:t>inside</a:t>
            </a:r>
          </a:p>
          <a:p>
            <a:r>
              <a:rPr lang="en-CO" dirty="0"/>
              <a:t>My agenda </a:t>
            </a:r>
            <a:r>
              <a:rPr lang="en-CO" sz="1800" b="1" dirty="0">
                <a:solidFill>
                  <a:srgbClr val="3366CA"/>
                </a:solidFill>
                <a:latin typeface="Calibri"/>
                <a:cs typeface="Calibri"/>
              </a:rPr>
              <a:t>is in the drawer</a:t>
            </a:r>
            <a:r>
              <a:rPr lang="en-CO" dirty="0"/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F6C39E-67C3-5F44-81FD-7B1027371E2B}"/>
              </a:ext>
            </a:extLst>
          </p:cNvPr>
          <p:cNvSpPr txBox="1"/>
          <p:nvPr/>
        </p:nvSpPr>
        <p:spPr>
          <a:xfrm>
            <a:off x="7144753" y="4347523"/>
            <a:ext cx="471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solidFill>
                  <a:srgbClr val="0070C0"/>
                </a:solidFill>
                <a:latin typeface="Calibri"/>
                <a:cs typeface="Calibri"/>
              </a:rPr>
              <a:t>Inside</a:t>
            </a:r>
            <a:r>
              <a:rPr lang="es-ES" sz="1600" b="1" dirty="0">
                <a:solidFill>
                  <a:srgbClr val="0070C0"/>
                </a:solidFill>
                <a:latin typeface="Calibri"/>
                <a:cs typeface="Calibri"/>
              </a:rPr>
              <a:t>/</a:t>
            </a:r>
            <a:r>
              <a:rPr lang="es-ES" sz="1600" b="1" dirty="0" err="1">
                <a:solidFill>
                  <a:srgbClr val="0070C0"/>
                </a:solidFill>
                <a:latin typeface="Calibri"/>
                <a:cs typeface="Calibri"/>
              </a:rPr>
              <a:t>within</a:t>
            </a:r>
            <a:r>
              <a:rPr lang="es-ES" sz="16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s-ES" sz="1600" dirty="0"/>
              <a:t>a </a:t>
            </a:r>
            <a:r>
              <a:rPr lang="es-ES" sz="1600" dirty="0" err="1"/>
              <a:t>period</a:t>
            </a:r>
            <a:r>
              <a:rPr lang="es-ES" sz="1600" dirty="0"/>
              <a:t> of time</a:t>
            </a:r>
            <a:endParaRPr lang="en-CO" sz="1600" dirty="0"/>
          </a:p>
          <a:p>
            <a:r>
              <a:rPr lang="en-CO" sz="1600" dirty="0"/>
              <a:t>I usually workout </a:t>
            </a:r>
            <a:r>
              <a:rPr lang="en-CO" sz="1600" b="1" dirty="0">
                <a:solidFill>
                  <a:srgbClr val="3366CA"/>
                </a:solidFill>
                <a:latin typeface="Calibri"/>
                <a:cs typeface="Calibri"/>
              </a:rPr>
              <a:t>in the morning </a:t>
            </a:r>
            <a:r>
              <a:rPr lang="en-CO" sz="1600" dirty="0"/>
              <a:t>or </a:t>
            </a:r>
            <a:r>
              <a:rPr lang="en-CO" sz="1600" b="1" dirty="0">
                <a:solidFill>
                  <a:srgbClr val="3366CA"/>
                </a:solidFill>
                <a:latin typeface="Calibri"/>
                <a:cs typeface="Calibri"/>
              </a:rPr>
              <a:t>in t</a:t>
            </a:r>
            <a:r>
              <a:rPr lang="en-US" sz="1600" b="1" dirty="0">
                <a:solidFill>
                  <a:srgbClr val="3366CA"/>
                </a:solidFill>
                <a:latin typeface="Calibri"/>
                <a:cs typeface="Calibri"/>
              </a:rPr>
              <a:t>he</a:t>
            </a:r>
            <a:r>
              <a:rPr lang="en-CO" sz="1600" b="1" dirty="0">
                <a:solidFill>
                  <a:srgbClr val="3366CA"/>
                </a:solidFill>
                <a:latin typeface="Calibri"/>
                <a:cs typeface="Calibri"/>
              </a:rPr>
              <a:t> evening</a:t>
            </a:r>
            <a:r>
              <a:rPr lang="en-CO" sz="1600" dirty="0"/>
              <a:t>. </a:t>
            </a:r>
          </a:p>
          <a:p>
            <a:r>
              <a:rPr lang="en-CO" sz="1600" dirty="0"/>
              <a:t>I start my holidays </a:t>
            </a:r>
            <a:r>
              <a:rPr lang="en-CO" sz="1600" b="1" dirty="0">
                <a:solidFill>
                  <a:srgbClr val="3366CA"/>
                </a:solidFill>
                <a:latin typeface="Calibri"/>
                <a:cs typeface="Calibri"/>
              </a:rPr>
              <a:t>in March</a:t>
            </a:r>
            <a:r>
              <a:rPr lang="en-CO" sz="1600" dirty="0"/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6C94B4-0B7E-3448-8172-055B1153BB2D}"/>
              </a:ext>
            </a:extLst>
          </p:cNvPr>
          <p:cNvSpPr/>
          <p:nvPr/>
        </p:nvSpPr>
        <p:spPr>
          <a:xfrm>
            <a:off x="3618755" y="1369237"/>
            <a:ext cx="7918934" cy="730309"/>
          </a:xfrm>
          <a:prstGeom prst="rect">
            <a:avLst/>
          </a:prstGeom>
          <a:noFill/>
          <a:ln>
            <a:solidFill>
              <a:srgbClr val="FF006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0E171D-DCED-D049-8DCB-7B3296254D6B}"/>
              </a:ext>
            </a:extLst>
          </p:cNvPr>
          <p:cNvSpPr/>
          <p:nvPr/>
        </p:nvSpPr>
        <p:spPr>
          <a:xfrm>
            <a:off x="3618754" y="2319463"/>
            <a:ext cx="7998693" cy="1104251"/>
          </a:xfrm>
          <a:prstGeom prst="rect">
            <a:avLst/>
          </a:prstGeom>
          <a:noFill/>
          <a:ln>
            <a:solidFill>
              <a:srgbClr val="6098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BB06A1-FB77-014B-9B23-79E1A0EF0393}"/>
              </a:ext>
            </a:extLst>
          </p:cNvPr>
          <p:cNvSpPr/>
          <p:nvPr/>
        </p:nvSpPr>
        <p:spPr>
          <a:xfrm>
            <a:off x="3660774" y="3562467"/>
            <a:ext cx="7918934" cy="730309"/>
          </a:xfrm>
          <a:prstGeom prst="rect">
            <a:avLst/>
          </a:prstGeom>
          <a:noFill/>
          <a:ln>
            <a:solidFill>
              <a:srgbClr val="FF006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B8E5F8-0C5C-554C-8133-003F560646C6}"/>
              </a:ext>
            </a:extLst>
          </p:cNvPr>
          <p:cNvSpPr/>
          <p:nvPr/>
        </p:nvSpPr>
        <p:spPr>
          <a:xfrm>
            <a:off x="3660773" y="4408358"/>
            <a:ext cx="7968901" cy="812254"/>
          </a:xfrm>
          <a:prstGeom prst="rect">
            <a:avLst/>
          </a:prstGeom>
          <a:noFill/>
          <a:ln>
            <a:solidFill>
              <a:srgbClr val="6098F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273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17" grpId="1"/>
      <p:bldP spid="18" grpId="0"/>
      <p:bldP spid="20" grpId="0"/>
      <p:bldP spid="22" grpId="0"/>
      <p:bldP spid="23" grpId="0"/>
      <p:bldP spid="3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0;p34">
            <a:extLst>
              <a:ext uri="{FF2B5EF4-FFF2-40B4-BE49-F238E27FC236}">
                <a16:creationId xmlns:a16="http://schemas.microsoft.com/office/drawing/2014/main" id="{39ECF4ED-1E18-E344-A55E-D9946176664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58804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Website&#10;&#10;Description automatically generated with medium confidence">
            <a:extLst>
              <a:ext uri="{FF2B5EF4-FFF2-40B4-BE49-F238E27FC236}">
                <a16:creationId xmlns:a16="http://schemas.microsoft.com/office/drawing/2014/main" id="{0B28A784-1E8D-E14F-92A8-0D9BB7B05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557" y="1450090"/>
            <a:ext cx="3917123" cy="3957820"/>
          </a:xfrm>
          <a:prstGeom prst="rect">
            <a:avLst/>
          </a:prstGeom>
        </p:spPr>
      </p:pic>
      <p:sp>
        <p:nvSpPr>
          <p:cNvPr id="4" name="Google Shape;372;p18">
            <a:extLst>
              <a:ext uri="{FF2B5EF4-FFF2-40B4-BE49-F238E27FC236}">
                <a16:creationId xmlns:a16="http://schemas.microsoft.com/office/drawing/2014/main" id="{9E0CAC26-7EB4-984C-9F58-287B6E4514DC}"/>
              </a:ext>
            </a:extLst>
          </p:cNvPr>
          <p:cNvSpPr txBox="1"/>
          <p:nvPr/>
        </p:nvSpPr>
        <p:spPr>
          <a:xfrm>
            <a:off x="5787754" y="997259"/>
            <a:ext cx="50056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Look at the photo, complete the sentences with </a:t>
            </a:r>
            <a:r>
              <a:rPr lang="en-US" sz="2000" b="1" i="1" dirty="0">
                <a:solidFill>
                  <a:schemeClr val="tx1"/>
                </a:solidFill>
                <a:latin typeface="Calibri"/>
                <a:cs typeface="Calibri"/>
              </a:rPr>
              <a:t>in, on under.</a:t>
            </a:r>
          </a:p>
        </p:txBody>
      </p:sp>
      <p:sp>
        <p:nvSpPr>
          <p:cNvPr id="5" name="Google Shape;372;p18">
            <a:extLst>
              <a:ext uri="{FF2B5EF4-FFF2-40B4-BE49-F238E27FC236}">
                <a16:creationId xmlns:a16="http://schemas.microsoft.com/office/drawing/2014/main" id="{91E739C5-964F-8448-A351-282DFDD96896}"/>
              </a:ext>
            </a:extLst>
          </p:cNvPr>
          <p:cNvSpPr txBox="1"/>
          <p:nvPr/>
        </p:nvSpPr>
        <p:spPr>
          <a:xfrm>
            <a:off x="5787754" y="2334148"/>
            <a:ext cx="565099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The </a:t>
            </a:r>
            <a:r>
              <a:rPr lang="en-US" sz="2400" b="1" dirty="0">
                <a:solidFill>
                  <a:srgbClr val="FF0062"/>
                </a:solidFill>
                <a:latin typeface="Calibri"/>
                <a:cs typeface="Calibri"/>
              </a:rPr>
              <a:t>glasses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are ____ the notebook.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The </a:t>
            </a:r>
            <a:r>
              <a:rPr lang="en-US" sz="2400" b="1" dirty="0">
                <a:solidFill>
                  <a:srgbClr val="FF0062"/>
                </a:solidFill>
                <a:latin typeface="Calibri"/>
                <a:cs typeface="Calibri"/>
              </a:rPr>
              <a:t>credit cards 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are _____ the wallet.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There is  a </a:t>
            </a:r>
            <a:r>
              <a:rPr lang="en-US" sz="2400" b="1" dirty="0">
                <a:solidFill>
                  <a:srgbClr val="FF0062"/>
                </a:solidFill>
                <a:latin typeface="Calibri"/>
                <a:cs typeface="Calibri"/>
              </a:rPr>
              <a:t>bag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_____ the desk.</a:t>
            </a:r>
          </a:p>
        </p:txBody>
      </p:sp>
      <p:sp>
        <p:nvSpPr>
          <p:cNvPr id="6" name="Google Shape;150;p6">
            <a:extLst>
              <a:ext uri="{FF2B5EF4-FFF2-40B4-BE49-F238E27FC236}">
                <a16:creationId xmlns:a16="http://schemas.microsoft.com/office/drawing/2014/main" id="{B2D59BFB-3CF0-7146-A40B-FA988CB3DEC0}"/>
              </a:ext>
            </a:extLst>
          </p:cNvPr>
          <p:cNvSpPr/>
          <p:nvPr/>
        </p:nvSpPr>
        <p:spPr>
          <a:xfrm>
            <a:off x="1278276" y="1116050"/>
            <a:ext cx="4115781" cy="455323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0756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0"/>
          <p:cNvSpPr txBox="1"/>
          <p:nvPr/>
        </p:nvSpPr>
        <p:spPr>
          <a:xfrm>
            <a:off x="980106" y="942376"/>
            <a:ext cx="9039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More Practice</a:t>
            </a:r>
            <a:endParaRPr sz="4000" b="1" i="0" u="none" strike="noStrike" cap="none" dirty="0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0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0"/>
          <p:cNvSpPr txBox="1"/>
          <p:nvPr/>
        </p:nvSpPr>
        <p:spPr>
          <a:xfrm>
            <a:off x="1284576" y="1617790"/>
            <a:ext cx="78620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the conversation with your partner and complete the dialogue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1213005" y="2298752"/>
            <a:ext cx="6415704" cy="322417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1470883" y="2347499"/>
            <a:ext cx="968666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Ricardo: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Ricardo: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Ricardo: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Ricardo: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0"/>
          <p:cNvSpPr txBox="1"/>
          <p:nvPr/>
        </p:nvSpPr>
        <p:spPr>
          <a:xfrm>
            <a:off x="8111040" y="4666912"/>
            <a:ext cx="258949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s-MX" sz="800" dirty="0">
                <a:latin typeface="Calibri"/>
                <a:ea typeface="Calibri"/>
                <a:cs typeface="Calibri"/>
                <a:sym typeface="Calibri"/>
              </a:rPr>
              <a:t>Online page </a:t>
            </a:r>
            <a:r>
              <a:rPr lang="es-MX" sz="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Isometric illustration made by Storyset: </a:t>
            </a:r>
            <a:r>
              <a:rPr lang="es-MX" sz="800" dirty="0">
                <a:latin typeface="Calibri"/>
                <a:ea typeface="Calibri"/>
                <a:cs typeface="Calibri"/>
                <a:sym typeface="Calibri"/>
              </a:rPr>
              <a:t>&lt;a href="https://storyset.com/online"&gt;Illustration by Freepik Storyset&lt;/a&gt;</a:t>
            </a:r>
            <a:endParaRPr sz="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08;p40">
            <a:extLst>
              <a:ext uri="{FF2B5EF4-FFF2-40B4-BE49-F238E27FC236}">
                <a16:creationId xmlns:a16="http://schemas.microsoft.com/office/drawing/2014/main" id="{B95F1F5A-F335-064D-BB00-F2104332E2AF}"/>
              </a:ext>
            </a:extLst>
          </p:cNvPr>
          <p:cNvSpPr/>
          <p:nvPr/>
        </p:nvSpPr>
        <p:spPr>
          <a:xfrm>
            <a:off x="2223958" y="2347748"/>
            <a:ext cx="5287185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 Maria, what time do you start working tomorrow?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Ricardo, well, I arrive </a:t>
            </a:r>
            <a:r>
              <a:rPr lang="en-US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____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office… I think at 7:10am, and you?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start at 1pm. I work from home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tomorrow____the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morning 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Oh, nice. Hey, can you please pass my cellphone? It’s </a:t>
            </a:r>
            <a:r>
              <a:rPr lang="en-US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____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desk 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Sure, no problem.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Wait, no. That is not my cellphone, let me check</a:t>
            </a:r>
            <a:r>
              <a:rPr lang="en-US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 _____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bag… Where is my bag?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______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chair, look.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Thanks, oh my God it’s 8pm I have to go home!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9413BB2-D4F7-6D4C-816A-8D2B91279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051" y="470941"/>
            <a:ext cx="4063584" cy="40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2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 txBox="1"/>
          <p:nvPr/>
        </p:nvSpPr>
        <p:spPr>
          <a:xfrm>
            <a:off x="1206333" y="1089051"/>
            <a:ext cx="57067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Topics for </a:t>
            </a:r>
            <a:r>
              <a:rPr lang="es-MX" sz="4000" b="1" i="0" u="none" strike="noStrike" cap="none" dirty="0">
                <a:solidFill>
                  <a:srgbClr val="1A67D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 sz="4000" b="1" i="0" u="none" strike="noStrike" cap="none" dirty="0">
              <a:solidFill>
                <a:srgbClr val="1A67D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 txBox="1"/>
          <p:nvPr/>
        </p:nvSpPr>
        <p:spPr>
          <a:xfrm>
            <a:off x="3946056" y="2488297"/>
            <a:ext cx="7638000" cy="228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Review the content from your </a:t>
            </a:r>
            <a:r>
              <a:rPr lang="es-MX" sz="1900" b="1" dirty="0">
                <a:solidFill>
                  <a:srgbClr val="FF0062"/>
                </a:solidFill>
                <a:latin typeface="Calibri"/>
                <a:cs typeface="Calibri"/>
                <a:sym typeface="Calibri"/>
              </a:rPr>
              <a:t>asynchronous sesison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Describe routines and objects using </a:t>
            </a:r>
            <a:r>
              <a:rPr lang="es-MX" sz="1900" b="1" dirty="0">
                <a:solidFill>
                  <a:srgbClr val="1A67D1"/>
                </a:solidFill>
                <a:latin typeface="Calibri"/>
                <a:cs typeface="Calibri"/>
                <a:sym typeface="Calibri"/>
              </a:rPr>
              <a:t>prepositions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Pronounce </a:t>
            </a:r>
            <a:r>
              <a:rPr lang="es-MX" sz="1900" b="1" dirty="0">
                <a:solidFill>
                  <a:srgbClr val="1A67D1"/>
                </a:solidFill>
                <a:latin typeface="Calibri"/>
                <a:cs typeface="Calibri"/>
                <a:sym typeface="Calibri"/>
              </a:rPr>
              <a:t>the final -s </a:t>
            </a:r>
            <a:r>
              <a:rPr lang="es-MX" sz="19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in regular </a:t>
            </a:r>
            <a:r>
              <a:rPr lang="es-MX" sz="1900" b="1" dirty="0">
                <a:solidFill>
                  <a:srgbClr val="FF0062"/>
                </a:solidFill>
                <a:latin typeface="Calibri"/>
                <a:cs typeface="Calibri"/>
                <a:sym typeface="Calibri"/>
              </a:rPr>
              <a:t>plural nouns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Read effectively by using </a:t>
            </a:r>
            <a:r>
              <a:rPr lang="es-MX" sz="1900" b="1" dirty="0">
                <a:solidFill>
                  <a:srgbClr val="1A67D1"/>
                </a:solidFill>
                <a:latin typeface="Calibri"/>
                <a:cs typeface="Calibri"/>
                <a:sym typeface="Calibri"/>
              </a:rPr>
              <a:t>predicting</a:t>
            </a:r>
            <a:r>
              <a:rPr lang="es-MX" sz="19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s-MX" sz="1900" b="1" dirty="0">
                <a:solidFill>
                  <a:srgbClr val="FF0062"/>
                </a:solidFill>
                <a:latin typeface="Calibri"/>
                <a:cs typeface="Calibri"/>
                <a:sym typeface="Calibri"/>
              </a:rPr>
              <a:t>skimming</a:t>
            </a:r>
            <a:r>
              <a:rPr lang="es-MX" sz="19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and </a:t>
            </a:r>
            <a:r>
              <a:rPr lang="es-MX" sz="1900" b="1" dirty="0">
                <a:solidFill>
                  <a:srgbClr val="1A67D1"/>
                </a:solidFill>
                <a:latin typeface="Calibri"/>
                <a:cs typeface="Calibri"/>
                <a:sym typeface="Calibri"/>
              </a:rPr>
              <a:t>vocabulary skills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1900"/>
              <a:buFont typeface="Arial" panose="020B0604020202020204" pitchFamily="34" charset="0"/>
              <a:buChar char="•"/>
            </a:pPr>
            <a:endParaRPr lang="es-MX" sz="19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E09DD22E-776A-944F-B567-B0DC75851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09" y="2111432"/>
            <a:ext cx="3100647" cy="310064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0"/>
          <p:cNvSpPr txBox="1"/>
          <p:nvPr/>
        </p:nvSpPr>
        <p:spPr>
          <a:xfrm>
            <a:off x="923897" y="1053354"/>
            <a:ext cx="9039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Answers</a:t>
            </a:r>
            <a:endParaRPr sz="4000" b="1" i="0" u="none" strike="noStrike" cap="none" dirty="0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0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0"/>
          <p:cNvSpPr txBox="1"/>
          <p:nvPr/>
        </p:nvSpPr>
        <p:spPr>
          <a:xfrm>
            <a:off x="2164979" y="1769065"/>
            <a:ext cx="78620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the conversation with your partner and complete the dialogue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1213005" y="2298752"/>
            <a:ext cx="6415704" cy="3224173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1470883" y="2347499"/>
            <a:ext cx="968666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Ricardo: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Ricardo: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Ricardo: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Ricardo:</a:t>
            </a: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Maria: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08;p40">
            <a:extLst>
              <a:ext uri="{FF2B5EF4-FFF2-40B4-BE49-F238E27FC236}">
                <a16:creationId xmlns:a16="http://schemas.microsoft.com/office/drawing/2014/main" id="{B95F1F5A-F335-064D-BB00-F2104332E2AF}"/>
              </a:ext>
            </a:extLst>
          </p:cNvPr>
          <p:cNvSpPr/>
          <p:nvPr/>
        </p:nvSpPr>
        <p:spPr>
          <a:xfrm>
            <a:off x="2223958" y="2347748"/>
            <a:ext cx="5287185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 Maria, what time do you start working tomorrow?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 Ricardo, well, I arrive </a:t>
            </a:r>
            <a:r>
              <a:rPr lang="en-US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at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office… I think at 7:10am, and you?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start at 1pm. I work from home tomorrow </a:t>
            </a:r>
            <a:r>
              <a:rPr lang="en-US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morning 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Oh, nice. Hey, can you please pass my cellphone? It’s </a:t>
            </a:r>
            <a:r>
              <a:rPr lang="en-US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desk 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Sure, no problem.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Wait, no. That is not my cellphone, let me check</a:t>
            </a:r>
            <a:r>
              <a:rPr lang="en-US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bag… Where is my bag?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Under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chair, look. 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Thanks, oh my God it’s 8pm I have to go home!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03;p40">
            <a:extLst>
              <a:ext uri="{FF2B5EF4-FFF2-40B4-BE49-F238E27FC236}">
                <a16:creationId xmlns:a16="http://schemas.microsoft.com/office/drawing/2014/main" id="{CACF0EA4-E38B-9A40-A3F3-78C384684D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7A15FE-8D91-3A48-8BA9-082AC440A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580" y="1347215"/>
            <a:ext cx="6120984" cy="2387600"/>
          </a:xfrm>
        </p:spPr>
        <p:txBody>
          <a:bodyPr/>
          <a:lstStyle/>
          <a:p>
            <a:r>
              <a:rPr lang="en-CO" dirty="0">
                <a:solidFill>
                  <a:srgbClr val="0070C0"/>
                </a:solidFill>
              </a:rPr>
              <a:t>Reading Strategy: </a:t>
            </a:r>
            <a:r>
              <a:rPr lang="en-CO" dirty="0">
                <a:solidFill>
                  <a:srgbClr val="FF0062"/>
                </a:solidFill>
              </a:rPr>
              <a:t>Skimming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4279B46-1DF1-194F-AAA4-FAC61D467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564" y="359764"/>
            <a:ext cx="5029200" cy="502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D35F92-DABF-8740-9168-6C3E93DF0178}"/>
              </a:ext>
            </a:extLst>
          </p:cNvPr>
          <p:cNvSpPr txBox="1"/>
          <p:nvPr/>
        </p:nvSpPr>
        <p:spPr>
          <a:xfrm>
            <a:off x="7786141" y="4912628"/>
            <a:ext cx="366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Search made by </a:t>
            </a:r>
            <a:r>
              <a:rPr lang="en-US" sz="800" dirty="0" err="1"/>
              <a:t>StorySet</a:t>
            </a:r>
            <a:r>
              <a:rPr lang="en-US" sz="800" dirty="0"/>
              <a:t>: &lt;a </a:t>
            </a:r>
            <a:r>
              <a:rPr lang="en-US" sz="800" dirty="0" err="1"/>
              <a:t>href</a:t>
            </a:r>
            <a:r>
              <a:rPr lang="en-US" sz="800" dirty="0"/>
              <a:t>="https://</a:t>
            </a:r>
            <a:r>
              <a:rPr lang="en-US" sz="800" dirty="0" err="1"/>
              <a:t>storyset.com</a:t>
            </a:r>
            <a:r>
              <a:rPr lang="en-US" sz="800" dirty="0"/>
              <a:t>/web"&gt;Illustration by </a:t>
            </a:r>
            <a:r>
              <a:rPr lang="en-US" sz="800" dirty="0" err="1"/>
              <a:t>Freepik</a:t>
            </a:r>
            <a:r>
              <a:rPr lang="en-US" sz="800" dirty="0"/>
              <a:t> </a:t>
            </a:r>
            <a:r>
              <a:rPr lang="en-US" sz="800" dirty="0" err="1"/>
              <a:t>Storyset</a:t>
            </a:r>
            <a:r>
              <a:rPr lang="en-US" sz="800" dirty="0"/>
              <a:t>&lt;/a&gt;</a:t>
            </a:r>
            <a:endParaRPr lang="en-CO" sz="800" dirty="0"/>
          </a:p>
        </p:txBody>
      </p:sp>
    </p:spTree>
    <p:extLst>
      <p:ext uri="{BB962C8B-B14F-4D97-AF65-F5344CB8AC3E}">
        <p14:creationId xmlns:p14="http://schemas.microsoft.com/office/powerpoint/2010/main" val="2271956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5"/>
          <p:cNvSpPr txBox="1"/>
          <p:nvPr/>
        </p:nvSpPr>
        <p:spPr>
          <a:xfrm>
            <a:off x="802955" y="881198"/>
            <a:ext cx="657850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Explore Skimming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07;p47">
            <a:extLst>
              <a:ext uri="{FF2B5EF4-FFF2-40B4-BE49-F238E27FC236}">
                <a16:creationId xmlns:a16="http://schemas.microsoft.com/office/drawing/2014/main" id="{E7143964-22AB-8D42-8DA7-2461351D9A21}"/>
              </a:ext>
            </a:extLst>
          </p:cNvPr>
          <p:cNvSpPr/>
          <p:nvPr/>
        </p:nvSpPr>
        <p:spPr>
          <a:xfrm>
            <a:off x="207163" y="2120656"/>
            <a:ext cx="6748273" cy="326768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Instructions: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dirty="0"/>
          </a:p>
          <a:p>
            <a:pPr>
              <a:buSzPts val="1400"/>
            </a:pPr>
            <a:r>
              <a:rPr lang="es-MX" sz="18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1: </a:t>
            </a:r>
            <a:r>
              <a:rPr lang="en-CO" sz="1800" dirty="0"/>
              <a:t>Take a look at </a:t>
            </a:r>
            <a:r>
              <a:rPr lang="en-CO" sz="1800" b="1" dirty="0">
                <a:solidFill>
                  <a:srgbClr val="E31D68"/>
                </a:solidFill>
                <a:latin typeface="Calibri"/>
                <a:cs typeface="Calibri"/>
              </a:rPr>
              <a:t>the text in your worksheets </a:t>
            </a:r>
            <a:r>
              <a:rPr lang="en-CO" sz="1800" dirty="0"/>
              <a:t>(</a:t>
            </a:r>
            <a:r>
              <a:rPr lang="en-CO" sz="1800" b="1" dirty="0">
                <a:solidFill>
                  <a:srgbClr val="0070C0"/>
                </a:solidFill>
                <a:latin typeface="Calibri"/>
                <a:cs typeface="Calibri"/>
              </a:rPr>
              <a:t>Sin mirar las preguntas o la hoja de respuestas</a:t>
            </a:r>
            <a:r>
              <a:rPr lang="en-CO" sz="1800" dirty="0"/>
              <a:t>).</a:t>
            </a:r>
          </a:p>
          <a:p>
            <a:pPr lvl="0">
              <a:buSzPts val="1400"/>
            </a:pPr>
            <a:endParaRPr lang="es-MX" sz="1800" b="1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SzPts val="1400"/>
            </a:pPr>
            <a:r>
              <a:rPr lang="es-MX" sz="18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1: </a:t>
            </a:r>
            <a:r>
              <a:rPr lang="en-CO" sz="1800" dirty="0"/>
              <a:t>In groups, create </a:t>
            </a:r>
            <a:r>
              <a:rPr lang="en-CO" sz="1800" b="1" dirty="0">
                <a:solidFill>
                  <a:srgbClr val="E31D68"/>
                </a:solidFill>
                <a:latin typeface="Calibri"/>
                <a:cs typeface="Calibri"/>
              </a:rPr>
              <a:t>a list of 3 steps </a:t>
            </a:r>
            <a:r>
              <a:rPr lang="en-CO" sz="1800" dirty="0"/>
              <a:t>that you follow if you </a:t>
            </a:r>
            <a:r>
              <a:rPr lang="es-ES" sz="1800" dirty="0" err="1"/>
              <a:t>have</a:t>
            </a:r>
            <a:r>
              <a:rPr lang="es-ES" sz="1800" dirty="0"/>
              <a:t> to </a:t>
            </a:r>
            <a:r>
              <a:rPr lang="es-ES" sz="1800" dirty="0" err="1"/>
              <a:t>read</a:t>
            </a:r>
            <a:r>
              <a:rPr lang="es-ES" sz="1800" dirty="0"/>
              <a:t>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text</a:t>
            </a:r>
            <a:r>
              <a:rPr lang="es-ES" sz="1800" dirty="0"/>
              <a:t>. 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2: </a:t>
            </a: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ready to share the list with the group.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0E030C4-607D-A640-BB67-71CD5053A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599" y="340238"/>
            <a:ext cx="4624466" cy="4624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8E1A16-5616-DD41-8BE9-68DCBD3A1BA6}"/>
              </a:ext>
            </a:extLst>
          </p:cNvPr>
          <p:cNvSpPr txBox="1"/>
          <p:nvPr/>
        </p:nvSpPr>
        <p:spPr>
          <a:xfrm>
            <a:off x="7754336" y="4964704"/>
            <a:ext cx="4143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800" dirty="0"/>
              <a:t>Remote Team made by StorySet </a:t>
            </a:r>
            <a:r>
              <a:rPr lang="en-US" sz="800" dirty="0"/>
              <a:t>&lt;a </a:t>
            </a:r>
            <a:r>
              <a:rPr lang="en-US" sz="800" dirty="0" err="1"/>
              <a:t>href</a:t>
            </a:r>
            <a:r>
              <a:rPr lang="en-US" sz="800" dirty="0"/>
              <a:t>="https://</a:t>
            </a:r>
            <a:r>
              <a:rPr lang="en-US" sz="800" dirty="0" err="1"/>
              <a:t>storyset.com</a:t>
            </a:r>
            <a:r>
              <a:rPr lang="en-US" sz="800" dirty="0"/>
              <a:t>/work"&gt;Illustration by </a:t>
            </a:r>
            <a:r>
              <a:rPr lang="en-US" sz="800" dirty="0" err="1"/>
              <a:t>Freepik</a:t>
            </a:r>
            <a:r>
              <a:rPr lang="en-US" sz="800" dirty="0"/>
              <a:t> </a:t>
            </a:r>
            <a:r>
              <a:rPr lang="en-US" sz="800" dirty="0" err="1"/>
              <a:t>Storyset</a:t>
            </a:r>
            <a:r>
              <a:rPr lang="en-US" sz="800" dirty="0"/>
              <a:t>&lt;/a&gt;</a:t>
            </a:r>
            <a:endParaRPr lang="en-CO" sz="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521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6"/>
          <p:cNvSpPr/>
          <p:nvPr/>
        </p:nvSpPr>
        <p:spPr>
          <a:xfrm>
            <a:off x="915750" y="1460969"/>
            <a:ext cx="6187918" cy="386725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6;p35">
            <a:extLst>
              <a:ext uri="{FF2B5EF4-FFF2-40B4-BE49-F238E27FC236}">
                <a16:creationId xmlns:a16="http://schemas.microsoft.com/office/drawing/2014/main" id="{F7120E8E-FA96-0641-BF53-18C96E35EF8D}"/>
              </a:ext>
            </a:extLst>
          </p:cNvPr>
          <p:cNvSpPr txBox="1"/>
          <p:nvPr/>
        </p:nvSpPr>
        <p:spPr>
          <a:xfrm>
            <a:off x="3223060" y="438117"/>
            <a:ext cx="410616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3200" b="1" i="1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What is skimming</a:t>
            </a:r>
            <a:r>
              <a:rPr lang="es-MX" sz="2400" b="1" i="1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4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C9524-A412-5B46-93D7-F67778C68540}"/>
              </a:ext>
            </a:extLst>
          </p:cNvPr>
          <p:cNvSpPr txBox="1"/>
          <p:nvPr/>
        </p:nvSpPr>
        <p:spPr>
          <a:xfrm>
            <a:off x="1139105" y="1799039"/>
            <a:ext cx="5877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1A67D1"/>
                </a:solidFill>
              </a:rPr>
              <a:t>Skimming</a:t>
            </a:r>
            <a:r>
              <a:rPr lang="en-US" sz="1600" dirty="0"/>
              <a:t> means reading: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0070C0"/>
                </a:solidFill>
              </a:rPr>
              <a:t>Titles</a:t>
            </a:r>
          </a:p>
          <a:p>
            <a:r>
              <a:rPr lang="en-US" sz="1600" b="1" dirty="0">
                <a:solidFill>
                  <a:srgbClr val="1A67D1"/>
                </a:solidFill>
              </a:rPr>
              <a:t>Subtitles</a:t>
            </a:r>
          </a:p>
          <a:p>
            <a:r>
              <a:rPr lang="en-US" sz="1600" b="1" dirty="0">
                <a:solidFill>
                  <a:srgbClr val="1A67D1"/>
                </a:solidFill>
              </a:rPr>
              <a:t>First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rgbClr val="1A67D1"/>
                </a:solidFill>
              </a:rPr>
              <a:t>last </a:t>
            </a:r>
            <a:r>
              <a:rPr lang="en-US" sz="1600" dirty="0"/>
              <a:t>sentence of each paragraph</a:t>
            </a:r>
          </a:p>
          <a:p>
            <a:r>
              <a:rPr lang="en-US" sz="1600" b="1" dirty="0">
                <a:solidFill>
                  <a:srgbClr val="1A67D1"/>
                </a:solidFill>
              </a:rPr>
              <a:t>Visual</a:t>
            </a:r>
            <a:r>
              <a:rPr lang="en-US" sz="1600" b="1" dirty="0">
                <a:solidFill>
                  <a:srgbClr val="FF0062"/>
                </a:solidFill>
              </a:rPr>
              <a:t> </a:t>
            </a:r>
            <a:r>
              <a:rPr lang="en-US" sz="1600" dirty="0"/>
              <a:t>help </a:t>
            </a:r>
            <a:endParaRPr lang="en-CO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64162-0686-7149-A53E-0F95211B09CA}"/>
              </a:ext>
            </a:extLst>
          </p:cNvPr>
          <p:cNvSpPr txBox="1"/>
          <p:nvPr/>
        </p:nvSpPr>
        <p:spPr>
          <a:xfrm>
            <a:off x="1088461" y="3706768"/>
            <a:ext cx="58419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62"/>
                </a:solidFill>
              </a:rPr>
              <a:t>Skimming</a:t>
            </a:r>
            <a:r>
              <a:rPr lang="en-US" sz="1800" dirty="0"/>
              <a:t> refers to looking </a:t>
            </a:r>
            <a:r>
              <a:rPr lang="en-US" sz="1800" b="1" i="1" dirty="0">
                <a:solidFill>
                  <a:srgbClr val="FF0062"/>
                </a:solidFill>
              </a:rPr>
              <a:t>only</a:t>
            </a:r>
            <a:r>
              <a:rPr lang="en-US" sz="1800" dirty="0"/>
              <a:t> for the </a:t>
            </a:r>
            <a:r>
              <a:rPr lang="en-US" sz="1800" b="1" dirty="0">
                <a:solidFill>
                  <a:srgbClr val="FF0062"/>
                </a:solidFill>
              </a:rPr>
              <a:t>general</a:t>
            </a:r>
            <a:r>
              <a:rPr lang="en-US" sz="1800" dirty="0"/>
              <a:t> or main ideas.</a:t>
            </a:r>
          </a:p>
          <a:p>
            <a:endParaRPr lang="en-US" sz="1800" dirty="0"/>
          </a:p>
          <a:p>
            <a:r>
              <a:rPr lang="en-US" sz="1800" dirty="0"/>
              <a:t>Skimming works best with </a:t>
            </a:r>
            <a:r>
              <a:rPr lang="en-US" sz="1800" b="1" dirty="0">
                <a:solidFill>
                  <a:srgbClr val="FF0062"/>
                </a:solidFill>
              </a:rPr>
              <a:t>non-fiction</a:t>
            </a:r>
            <a:r>
              <a:rPr lang="en-US" sz="1800" dirty="0"/>
              <a:t> (or factual) material- such as materials for programming!</a:t>
            </a:r>
            <a:endParaRPr lang="en-CO" sz="1800" dirty="0"/>
          </a:p>
        </p:txBody>
      </p:sp>
      <p:pic>
        <p:nvPicPr>
          <p:cNvPr id="4" name="Picture 3" descr="A picture containing text, vector graphics, sign&#10;&#10;Description automatically generated">
            <a:extLst>
              <a:ext uri="{FF2B5EF4-FFF2-40B4-BE49-F238E27FC236}">
                <a16:creationId xmlns:a16="http://schemas.microsoft.com/office/drawing/2014/main" id="{CD1C2EA7-E7CD-B648-87E4-F18A651D1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668" y="315072"/>
            <a:ext cx="5013147" cy="5013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4EF0C1-68D9-CD42-A4EF-062861F7E3BB}"/>
              </a:ext>
            </a:extLst>
          </p:cNvPr>
          <p:cNvSpPr txBox="1"/>
          <p:nvPr/>
        </p:nvSpPr>
        <p:spPr>
          <a:xfrm>
            <a:off x="7450111" y="4841823"/>
            <a:ext cx="4077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800" dirty="0"/>
              <a:t>Seatch made by </a:t>
            </a:r>
            <a:r>
              <a:rPr lang="en-US" sz="800" dirty="0"/>
              <a:t>&lt;a </a:t>
            </a:r>
            <a:r>
              <a:rPr lang="en-US" sz="800" dirty="0" err="1"/>
              <a:t>href</a:t>
            </a:r>
            <a:r>
              <a:rPr lang="en-US" sz="800" dirty="0"/>
              <a:t>="https://</a:t>
            </a:r>
            <a:r>
              <a:rPr lang="en-US" sz="800" dirty="0" err="1"/>
              <a:t>storyset.com</a:t>
            </a:r>
            <a:r>
              <a:rPr lang="en-US" sz="800" dirty="0"/>
              <a:t>/web"&gt;Illustration by </a:t>
            </a:r>
            <a:r>
              <a:rPr lang="en-US" sz="800" dirty="0" err="1"/>
              <a:t>Freepik</a:t>
            </a:r>
            <a:r>
              <a:rPr lang="en-US" sz="800" dirty="0"/>
              <a:t> </a:t>
            </a:r>
            <a:r>
              <a:rPr lang="en-US" sz="800" dirty="0" err="1"/>
              <a:t>Storyset</a:t>
            </a:r>
            <a:r>
              <a:rPr lang="en-US" sz="800" dirty="0"/>
              <a:t>&lt;/a&gt;</a:t>
            </a:r>
            <a:endParaRPr lang="en-CO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4"/>
          <p:cNvSpPr txBox="1"/>
          <p:nvPr/>
        </p:nvSpPr>
        <p:spPr>
          <a:xfrm flipH="1">
            <a:off x="2423406" y="415363"/>
            <a:ext cx="643112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Reading Strategy: Skimming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50;p6">
            <a:extLst>
              <a:ext uri="{FF2B5EF4-FFF2-40B4-BE49-F238E27FC236}">
                <a16:creationId xmlns:a16="http://schemas.microsoft.com/office/drawing/2014/main" id="{53487FF0-C928-0F47-91F7-2E3A4A8F8603}"/>
              </a:ext>
            </a:extLst>
          </p:cNvPr>
          <p:cNvSpPr/>
          <p:nvPr/>
        </p:nvSpPr>
        <p:spPr>
          <a:xfrm>
            <a:off x="6881817" y="1622616"/>
            <a:ext cx="4405776" cy="303837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E91EB-DA77-634B-9BE3-7694403C062D}"/>
              </a:ext>
            </a:extLst>
          </p:cNvPr>
          <p:cNvSpPr txBox="1"/>
          <p:nvPr/>
        </p:nvSpPr>
        <p:spPr>
          <a:xfrm>
            <a:off x="7397038" y="2016556"/>
            <a:ext cx="325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800" b="1" dirty="0">
                <a:solidFill>
                  <a:srgbClr val="FF0062"/>
                </a:solidFill>
              </a:rPr>
              <a:t>Predict </a:t>
            </a:r>
            <a:r>
              <a:rPr lang="en-CO" sz="1800" dirty="0"/>
              <a:t>what the text is about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60909-3338-8C47-AE6D-E28D96D134B1}"/>
              </a:ext>
            </a:extLst>
          </p:cNvPr>
          <p:cNvSpPr txBox="1"/>
          <p:nvPr/>
        </p:nvSpPr>
        <p:spPr>
          <a:xfrm>
            <a:off x="7397037" y="2744882"/>
            <a:ext cx="325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800" b="1" dirty="0">
                <a:solidFill>
                  <a:srgbClr val="3366CA"/>
                </a:solidFill>
                <a:latin typeface="Calibri"/>
                <a:cs typeface="Calibri"/>
              </a:rPr>
              <a:t>D</a:t>
            </a:r>
            <a:r>
              <a:rPr lang="en-US" sz="1800" b="1" dirty="0">
                <a:solidFill>
                  <a:srgbClr val="3366CA"/>
                </a:solidFill>
                <a:latin typeface="Calibri"/>
                <a:cs typeface="Calibri"/>
              </a:rPr>
              <a:t>e</a:t>
            </a:r>
            <a:r>
              <a:rPr lang="en-CO" sz="1800" b="1" dirty="0">
                <a:solidFill>
                  <a:srgbClr val="3366CA"/>
                </a:solidFill>
                <a:latin typeface="Calibri"/>
                <a:cs typeface="Calibri"/>
              </a:rPr>
              <a:t>cide </a:t>
            </a:r>
            <a:r>
              <a:rPr lang="en-CO" sz="1800" dirty="0"/>
              <a:t>what to read and what to skip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CCB8B-AC04-3F43-A087-F1ABACACEC47}"/>
              </a:ext>
            </a:extLst>
          </p:cNvPr>
          <p:cNvSpPr txBox="1"/>
          <p:nvPr/>
        </p:nvSpPr>
        <p:spPr>
          <a:xfrm>
            <a:off x="7457584" y="3737661"/>
            <a:ext cx="3254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1800" dirty="0"/>
              <a:t>Know </a:t>
            </a:r>
            <a:r>
              <a:rPr lang="en-CO" sz="1800" b="1" dirty="0">
                <a:solidFill>
                  <a:srgbClr val="FF0062"/>
                </a:solidFill>
              </a:rPr>
              <a:t>where to look</a:t>
            </a:r>
            <a:r>
              <a:rPr lang="en-CO" sz="1800" dirty="0"/>
              <a:t> for specific information when you </a:t>
            </a:r>
            <a:r>
              <a:rPr lang="en-CO" sz="1800" b="1" dirty="0">
                <a:solidFill>
                  <a:srgbClr val="FF0062"/>
                </a:solidFill>
              </a:rPr>
              <a:t>scan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39FDEC2A-EBE1-0A4B-A0E9-71B2C464F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16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052671-EB2C-F14E-BFC2-99A80B70F34F}"/>
              </a:ext>
            </a:extLst>
          </p:cNvPr>
          <p:cNvSpPr txBox="1"/>
          <p:nvPr/>
        </p:nvSpPr>
        <p:spPr>
          <a:xfrm>
            <a:off x="1710345" y="5966085"/>
            <a:ext cx="4385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Search engines made by </a:t>
            </a:r>
            <a:r>
              <a:rPr lang="en-US" sz="800" dirty="0" err="1"/>
              <a:t>StorySet</a:t>
            </a:r>
            <a:r>
              <a:rPr lang="en-US" sz="800" dirty="0"/>
              <a:t>: &lt;a </a:t>
            </a:r>
            <a:r>
              <a:rPr lang="en-US" sz="800" dirty="0" err="1"/>
              <a:t>href</a:t>
            </a:r>
            <a:r>
              <a:rPr lang="en-US" sz="800" dirty="0"/>
              <a:t>="https://</a:t>
            </a:r>
            <a:r>
              <a:rPr lang="en-US" sz="800" dirty="0" err="1"/>
              <a:t>storyset.com</a:t>
            </a:r>
            <a:r>
              <a:rPr lang="en-US" sz="800" dirty="0"/>
              <a:t>/web"&gt;Illustration by </a:t>
            </a:r>
            <a:r>
              <a:rPr lang="en-US" sz="800" dirty="0" err="1"/>
              <a:t>Freepik</a:t>
            </a:r>
            <a:r>
              <a:rPr lang="en-US" sz="800" dirty="0"/>
              <a:t> </a:t>
            </a:r>
            <a:r>
              <a:rPr lang="en-US" sz="800" dirty="0" err="1"/>
              <a:t>Storyset</a:t>
            </a:r>
            <a:r>
              <a:rPr lang="en-US" sz="800" dirty="0"/>
              <a:t>&lt;/a&gt;</a:t>
            </a:r>
            <a:endParaRPr lang="en-CO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6"/>
          <p:cNvSpPr txBox="1"/>
          <p:nvPr/>
        </p:nvSpPr>
        <p:spPr>
          <a:xfrm>
            <a:off x="945713" y="1327678"/>
            <a:ext cx="3268663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Discover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6"/>
          <p:cNvSpPr txBox="1"/>
          <p:nvPr/>
        </p:nvSpPr>
        <p:spPr>
          <a:xfrm>
            <a:off x="1491587" y="1973737"/>
            <a:ext cx="61606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your groups, you are going to work on a worksheet. 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1A4862A-C357-AE47-97D4-01A7FEDCF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166" y="385040"/>
            <a:ext cx="5017422" cy="5017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B9747-0652-1848-B476-5E1DCB1E7A8C}"/>
              </a:ext>
            </a:extLst>
          </p:cNvPr>
          <p:cNvSpPr txBox="1"/>
          <p:nvPr/>
        </p:nvSpPr>
        <p:spPr>
          <a:xfrm>
            <a:off x="6533322" y="5551310"/>
            <a:ext cx="49828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+mn-lt"/>
              </a:rPr>
              <a:t>Team page Isometric Illustrations</a:t>
            </a:r>
          </a:p>
          <a:p>
            <a:r>
              <a:rPr lang="en-CO" sz="800" dirty="0">
                <a:latin typeface="+mn-lt"/>
              </a:rPr>
              <a:t> made by Storyset: </a:t>
            </a:r>
            <a:r>
              <a:rPr lang="en-US" sz="800" dirty="0">
                <a:latin typeface="+mn-lt"/>
              </a:rPr>
              <a:t>&lt;a </a:t>
            </a:r>
            <a:r>
              <a:rPr lang="en-US" sz="800" dirty="0" err="1">
                <a:latin typeface="+mn-lt"/>
              </a:rPr>
              <a:t>href</a:t>
            </a:r>
            <a:r>
              <a:rPr lang="en-US" sz="800" dirty="0">
                <a:latin typeface="+mn-lt"/>
              </a:rPr>
              <a:t>="https://</a:t>
            </a:r>
            <a:r>
              <a:rPr lang="en-US" sz="800" dirty="0" err="1">
                <a:latin typeface="+mn-lt"/>
              </a:rPr>
              <a:t>storyset.com</a:t>
            </a:r>
            <a:r>
              <a:rPr lang="en-US" sz="800" dirty="0">
                <a:latin typeface="+mn-lt"/>
              </a:rPr>
              <a:t>/business"&gt;Illustration by </a:t>
            </a:r>
            <a:r>
              <a:rPr lang="en-US" sz="800" dirty="0" err="1">
                <a:latin typeface="+mn-lt"/>
              </a:rPr>
              <a:t>Freepik</a:t>
            </a:r>
            <a:r>
              <a:rPr lang="en-US" sz="800" dirty="0">
                <a:latin typeface="+mn-lt"/>
              </a:rPr>
              <a:t> </a:t>
            </a:r>
            <a:r>
              <a:rPr lang="en-US" sz="800" dirty="0" err="1">
                <a:latin typeface="+mn-lt"/>
              </a:rPr>
              <a:t>Storyset</a:t>
            </a:r>
            <a:r>
              <a:rPr lang="en-US" sz="800" dirty="0">
                <a:latin typeface="+mn-lt"/>
              </a:rPr>
              <a:t>&lt;/a&gt;</a:t>
            </a:r>
            <a:endParaRPr lang="en-CO" sz="800" dirty="0">
              <a:latin typeface="+mn-lt"/>
            </a:endParaRPr>
          </a:p>
        </p:txBody>
      </p:sp>
      <p:sp>
        <p:nvSpPr>
          <p:cNvPr id="13" name="Google Shape;307;p47">
            <a:extLst>
              <a:ext uri="{FF2B5EF4-FFF2-40B4-BE49-F238E27FC236}">
                <a16:creationId xmlns:a16="http://schemas.microsoft.com/office/drawing/2014/main" id="{9668ED63-0AE8-B448-A342-5F522C2CA126}"/>
              </a:ext>
            </a:extLst>
          </p:cNvPr>
          <p:cNvSpPr/>
          <p:nvPr/>
        </p:nvSpPr>
        <p:spPr>
          <a:xfrm>
            <a:off x="1079991" y="2509826"/>
            <a:ext cx="5619763" cy="343788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Instructions: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0: </a:t>
            </a:r>
            <a:r>
              <a:rPr lang="es-MX" sz="1800" b="1" i="0" u="none" strike="noStrike" cap="none" dirty="0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Open the document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1: </a:t>
            </a: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person </a:t>
            </a:r>
            <a:r>
              <a:rPr lang="es-MX" sz="1800" b="1" i="0" u="none" strike="noStrike" cap="none" dirty="0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shares the screen </a:t>
            </a:r>
            <a:r>
              <a:rPr lang="es-MX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every student can see the questions and discuss.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MX" sz="18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2: </a:t>
            </a:r>
            <a:r>
              <a:rPr lang="es-ES" sz="1800" b="0" i="0" u="none" strike="noStrike" cap="none" dirty="0" err="1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Read</a:t>
            </a: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1" i="0" u="none" strike="noStrike" cap="none" dirty="0" err="1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instruction</a:t>
            </a:r>
            <a:r>
              <a:rPr lang="es-E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</a:t>
            </a: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</a:t>
            </a: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b="1" i="0" u="none" strike="noStrike" cap="none" dirty="0" err="1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carefully</a:t>
            </a:r>
            <a:r>
              <a:rPr lang="es-ES" sz="1800" b="0" i="0" u="none" strike="noStrike" cap="none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800" dirty="0">
              <a:solidFill>
                <a:srgbClr val="FF0062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Your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teacher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will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visit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the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groups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.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You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have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1800" b="1" dirty="0">
                <a:solidFill>
                  <a:srgbClr val="6098FC"/>
                </a:solidFill>
                <a:latin typeface="Calibri"/>
                <a:cs typeface="Calibri"/>
                <a:sym typeface="Calibri"/>
              </a:rPr>
              <a:t>30 min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for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this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activity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. </a:t>
            </a:r>
            <a:endParaRPr sz="1800"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67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4"/>
          <p:cNvSpPr txBox="1"/>
          <p:nvPr/>
        </p:nvSpPr>
        <p:spPr>
          <a:xfrm flipH="1">
            <a:off x="2430385" y="281819"/>
            <a:ext cx="643112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Worksheet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236;p42">
            <a:extLst>
              <a:ext uri="{FF2B5EF4-FFF2-40B4-BE49-F238E27FC236}">
                <a16:creationId xmlns:a16="http://schemas.microsoft.com/office/drawing/2014/main" id="{7D7C56E0-6E2A-0F44-ADE3-685A2DEDFFA0}"/>
              </a:ext>
            </a:extLst>
          </p:cNvPr>
          <p:cNvSpPr/>
          <p:nvPr/>
        </p:nvSpPr>
        <p:spPr>
          <a:xfrm>
            <a:off x="7504615" y="206768"/>
            <a:ext cx="2699839" cy="707846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34;p42">
            <a:extLst>
              <a:ext uri="{FF2B5EF4-FFF2-40B4-BE49-F238E27FC236}">
                <a16:creationId xmlns:a16="http://schemas.microsoft.com/office/drawing/2014/main" id="{EB38AD71-4034-7D41-BAAA-E8AAACC2CD64}"/>
              </a:ext>
            </a:extLst>
          </p:cNvPr>
          <p:cNvSpPr txBox="1"/>
          <p:nvPr/>
        </p:nvSpPr>
        <p:spPr>
          <a:xfrm>
            <a:off x="7644985" y="265095"/>
            <a:ext cx="231094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1" i="0" u="none" strike="noStrike" cap="none" dirty="0">
                <a:solidFill>
                  <a:srgbClr val="6098FC"/>
                </a:solidFill>
                <a:latin typeface="Calibri"/>
                <a:ea typeface="Calibri"/>
                <a:cs typeface="Calibri"/>
                <a:sym typeface="Calibri"/>
              </a:rPr>
              <a:t>Download the word document from the chat. </a:t>
            </a:r>
            <a:endParaRPr sz="1400" b="1" i="0" u="none" strike="noStrike" cap="none" dirty="0">
              <a:solidFill>
                <a:srgbClr val="6098F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D20268-E08F-ED4E-BB09-89B446803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65961">
            <a:off x="1267382" y="1258902"/>
            <a:ext cx="3773978" cy="4894289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46A069-D5B1-FF46-BF92-40F9C128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46312">
            <a:off x="5128203" y="1663887"/>
            <a:ext cx="5240664" cy="344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19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1111511" y="1038775"/>
            <a:ext cx="903925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Wrap up</a:t>
            </a:r>
            <a:endParaRPr sz="4000" b="1" i="0" u="none" strike="noStrike" cap="none" dirty="0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2"/>
          <p:cNvSpPr txBox="1"/>
          <p:nvPr/>
        </p:nvSpPr>
        <p:spPr>
          <a:xfrm>
            <a:off x="654311" y="1781708"/>
            <a:ext cx="9144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42" descr="A picture containing text, computer, vector graphics, automat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5827" y="1347428"/>
            <a:ext cx="5081731" cy="508173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2"/>
          <p:cNvSpPr/>
          <p:nvPr/>
        </p:nvSpPr>
        <p:spPr>
          <a:xfrm>
            <a:off x="3392979" y="1003688"/>
            <a:ext cx="5144065" cy="707847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3744685" y="1083939"/>
            <a:ext cx="470262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i="1" dirty="0">
                <a:latin typeface="Calibri"/>
                <a:ea typeface="Calibri"/>
                <a:cs typeface="Calibri"/>
                <a:sym typeface="Calibri"/>
              </a:rPr>
              <a:t>Let’s check the answers!</a:t>
            </a:r>
            <a:endParaRPr sz="3200" b="0" i="1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/>
          <p:nvPr/>
        </p:nvSpPr>
        <p:spPr>
          <a:xfrm>
            <a:off x="928285" y="2352974"/>
            <a:ext cx="2579413" cy="980055"/>
          </a:xfrm>
          <a:prstGeom prst="roundRect">
            <a:avLst>
              <a:gd name="adj" fmla="val 16667"/>
            </a:avLst>
          </a:prstGeom>
          <a:solidFill>
            <a:srgbClr val="FF0062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es-E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32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</a:t>
            </a:r>
            <a:r>
              <a:rPr lang="es-E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2"/>
          <p:cNvSpPr txBox="1"/>
          <p:nvPr/>
        </p:nvSpPr>
        <p:spPr>
          <a:xfrm>
            <a:off x="3695700" y="5739011"/>
            <a:ext cx="3581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Consulting Flat Illustration made by Storyset: https://storyset.com/illustration/consulting/rafiki</a:t>
            </a:r>
            <a:endParaRPr sz="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1"/>
          <p:cNvSpPr txBox="1"/>
          <p:nvPr/>
        </p:nvSpPr>
        <p:spPr>
          <a:xfrm>
            <a:off x="2237444" y="1167737"/>
            <a:ext cx="708099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Autonomous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Asynchronous work </a:t>
            </a:r>
            <a:endParaRPr dirty="0"/>
          </a:p>
        </p:txBody>
      </p:sp>
      <p:sp>
        <p:nvSpPr>
          <p:cNvPr id="337" name="Google Shape;337;p11"/>
          <p:cNvSpPr txBox="1"/>
          <p:nvPr/>
        </p:nvSpPr>
        <p:spPr>
          <a:xfrm>
            <a:off x="1845154" y="2825318"/>
            <a:ext cx="84993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84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None/>
            </a:pPr>
            <a:endParaRPr sz="1800" b="1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i="0" u="none" strike="noStrike" cap="none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First</a:t>
            </a:r>
            <a:r>
              <a:rPr lang="es-ES" sz="32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Reading </a:t>
            </a:r>
            <a:r>
              <a:rPr lang="es-ES" sz="3200" b="1" i="0" u="none" strike="noStrike" cap="none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  <a:r>
              <a:rPr lang="es-ES" sz="32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10% </a:t>
            </a:r>
            <a:r>
              <a:rPr lang="es-ES" sz="2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of </a:t>
            </a:r>
            <a:r>
              <a:rPr lang="es-ES" sz="2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your</a:t>
            </a:r>
            <a:r>
              <a:rPr lang="es-ES" sz="2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28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course</a:t>
            </a:r>
            <a:r>
              <a:rPr lang="es-ES" sz="28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grade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Deadline</a:t>
            </a:r>
            <a:r>
              <a:rPr lang="es-ES" sz="32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to </a:t>
            </a:r>
            <a:r>
              <a:rPr lang="es-ES" sz="32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take</a:t>
            </a:r>
            <a:r>
              <a:rPr lang="es-ES" sz="32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3200" dirty="0" err="1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it</a:t>
            </a:r>
            <a:r>
              <a:rPr lang="es-ES" sz="32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s-ES" sz="3200" b="1" dirty="0" err="1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By</a:t>
            </a:r>
            <a:r>
              <a:rPr lang="es-ES" sz="3200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3200" b="1" dirty="0" err="1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Sunday</a:t>
            </a:r>
            <a:r>
              <a:rPr lang="es-ES" sz="3200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ES" sz="3200" b="1" dirty="0" err="1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midnight</a:t>
            </a:r>
            <a:endParaRPr dirty="0"/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Noto Sans Symbols"/>
              <a:buNone/>
            </a:pPr>
            <a:endParaRPr sz="16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/>
          <p:nvPr/>
        </p:nvSpPr>
        <p:spPr>
          <a:xfrm>
            <a:off x="2383435" y="2073551"/>
            <a:ext cx="7915180" cy="246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2800" b="1" i="0" u="none" strike="noStrike" cap="none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See you in your net class when you will learn about: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endParaRPr sz="28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endParaRPr sz="28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Noto Sans Symbols"/>
              <a:buChar char="✔"/>
            </a:pPr>
            <a:r>
              <a:rPr lang="es-ES" sz="2800" b="1" i="0" u="none" strike="noStrike" cap="none" dirty="0" err="1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Adjectives</a:t>
            </a:r>
            <a:r>
              <a:rPr lang="es-ES" sz="2800" b="1" i="0" u="none" strike="noStrike" cap="none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Noto Sans Symbols"/>
              <a:buChar char="✔"/>
            </a:pPr>
            <a:r>
              <a:rPr lang="es-ES" sz="2800" b="1" i="0" u="none" strike="noStrike" cap="none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Reading </a:t>
            </a:r>
            <a:r>
              <a:rPr lang="es-ES" sz="2800" b="1" i="0" u="none" strike="noStrike" cap="none" dirty="0" err="1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r>
              <a:rPr lang="es-ES" sz="2800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2800" b="1" dirty="0" err="1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Scanning</a:t>
            </a:r>
            <a:endParaRPr sz="28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1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3659415" y="777726"/>
            <a:ext cx="71427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1A67D1"/>
                </a:solidFill>
                <a:latin typeface="Calibri"/>
                <a:ea typeface="Calibri"/>
                <a:cs typeface="Calibri"/>
                <a:sym typeface="Calibri"/>
              </a:rPr>
              <a:t>Checkpoint – Review</a:t>
            </a:r>
            <a:endParaRPr sz="1400" b="0" i="0" u="none" strike="noStrike" cap="none" dirty="0">
              <a:solidFill>
                <a:srgbClr val="1A67D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/>
          <p:nvPr/>
        </p:nvSpPr>
        <p:spPr>
          <a:xfrm>
            <a:off x="1271061" y="1797534"/>
            <a:ext cx="82094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6098FC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was your experience with the asynchronous session?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Share your opinion and ask a different partner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Google Shape;5785;p77">
            <a:extLst>
              <a:ext uri="{FF2B5EF4-FFF2-40B4-BE49-F238E27FC236}">
                <a16:creationId xmlns:a16="http://schemas.microsoft.com/office/drawing/2014/main" id="{5199F950-DF65-4C42-AA9B-50B4EB2CE2EE}"/>
              </a:ext>
            </a:extLst>
          </p:cNvPr>
          <p:cNvGrpSpPr/>
          <p:nvPr/>
        </p:nvGrpSpPr>
        <p:grpSpPr>
          <a:xfrm>
            <a:off x="2464333" y="3328188"/>
            <a:ext cx="5026604" cy="2417006"/>
            <a:chOff x="238125" y="1151100"/>
            <a:chExt cx="7139450" cy="3412300"/>
          </a:xfrm>
        </p:grpSpPr>
        <p:sp>
          <p:nvSpPr>
            <p:cNvPr id="11" name="Google Shape;5786;p77">
              <a:extLst>
                <a:ext uri="{FF2B5EF4-FFF2-40B4-BE49-F238E27FC236}">
                  <a16:creationId xmlns:a16="http://schemas.microsoft.com/office/drawing/2014/main" id="{2A896941-E14D-1E4F-844C-22112D6CAC6A}"/>
                </a:ext>
              </a:extLst>
            </p:cNvPr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2" name="Google Shape;5787;p77">
              <a:extLst>
                <a:ext uri="{FF2B5EF4-FFF2-40B4-BE49-F238E27FC236}">
                  <a16:creationId xmlns:a16="http://schemas.microsoft.com/office/drawing/2014/main" id="{D563959F-6B35-5B41-A5CE-90283DD4AEEE}"/>
                </a:ext>
              </a:extLst>
            </p:cNvPr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3" name="Google Shape;5788;p77">
              <a:extLst>
                <a:ext uri="{FF2B5EF4-FFF2-40B4-BE49-F238E27FC236}">
                  <a16:creationId xmlns:a16="http://schemas.microsoft.com/office/drawing/2014/main" id="{FCCA427F-0D17-464B-97C8-6E40DAA191D5}"/>
                </a:ext>
              </a:extLst>
            </p:cNvPr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" name="Google Shape;5789;p77">
              <a:extLst>
                <a:ext uri="{FF2B5EF4-FFF2-40B4-BE49-F238E27FC236}">
                  <a16:creationId xmlns:a16="http://schemas.microsoft.com/office/drawing/2014/main" id="{0F65DF6F-412F-2D4E-B0BF-A13F1F7098FA}"/>
                </a:ext>
              </a:extLst>
            </p:cNvPr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5" name="Google Shape;5790;p77">
              <a:extLst>
                <a:ext uri="{FF2B5EF4-FFF2-40B4-BE49-F238E27FC236}">
                  <a16:creationId xmlns:a16="http://schemas.microsoft.com/office/drawing/2014/main" id="{E27E5C1D-3390-804E-9760-B74B7C8DA1A6}"/>
                </a:ext>
              </a:extLst>
            </p:cNvPr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6" name="Google Shape;5791;p77">
              <a:extLst>
                <a:ext uri="{FF2B5EF4-FFF2-40B4-BE49-F238E27FC236}">
                  <a16:creationId xmlns:a16="http://schemas.microsoft.com/office/drawing/2014/main" id="{7F58CDEF-972B-C84A-907C-EB3F7B95AFEA}"/>
                </a:ext>
              </a:extLst>
            </p:cNvPr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" name="Google Shape;5792;p77">
              <a:extLst>
                <a:ext uri="{FF2B5EF4-FFF2-40B4-BE49-F238E27FC236}">
                  <a16:creationId xmlns:a16="http://schemas.microsoft.com/office/drawing/2014/main" id="{7964CB8A-5174-3A44-A6CC-B0E9E6A3FBE8}"/>
                </a:ext>
              </a:extLst>
            </p:cNvPr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" name="Google Shape;5793;p77">
              <a:extLst>
                <a:ext uri="{FF2B5EF4-FFF2-40B4-BE49-F238E27FC236}">
                  <a16:creationId xmlns:a16="http://schemas.microsoft.com/office/drawing/2014/main" id="{ED2000E0-4CCB-3745-8D83-D487ED23260F}"/>
                </a:ext>
              </a:extLst>
            </p:cNvPr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" name="Google Shape;5794;p77">
              <a:extLst>
                <a:ext uri="{FF2B5EF4-FFF2-40B4-BE49-F238E27FC236}">
                  <a16:creationId xmlns:a16="http://schemas.microsoft.com/office/drawing/2014/main" id="{D7B0D138-379F-C44A-8D83-FE94420973C6}"/>
                </a:ext>
              </a:extLst>
            </p:cNvPr>
            <p:cNvSpPr/>
            <p:nvPr/>
          </p:nvSpPr>
          <p:spPr>
            <a:xfrm>
              <a:off x="238125" y="3129050"/>
              <a:ext cx="1137975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0" name="Google Shape;5795;p77">
              <a:extLst>
                <a:ext uri="{FF2B5EF4-FFF2-40B4-BE49-F238E27FC236}">
                  <a16:creationId xmlns:a16="http://schemas.microsoft.com/office/drawing/2014/main" id="{84B58AA4-1939-5F4B-834F-904E624927A9}"/>
                </a:ext>
              </a:extLst>
            </p:cNvPr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" name="Google Shape;5796;p77">
              <a:extLst>
                <a:ext uri="{FF2B5EF4-FFF2-40B4-BE49-F238E27FC236}">
                  <a16:creationId xmlns:a16="http://schemas.microsoft.com/office/drawing/2014/main" id="{8317B8FA-C8BB-0E43-9942-E51553D4831A}"/>
                </a:ext>
              </a:extLst>
            </p:cNvPr>
            <p:cNvSpPr/>
            <p:nvPr/>
          </p:nvSpPr>
          <p:spPr>
            <a:xfrm>
              <a:off x="1028863" y="2678027"/>
              <a:ext cx="1805597" cy="1885320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" name="Google Shape;5797;p77">
              <a:extLst>
                <a:ext uri="{FF2B5EF4-FFF2-40B4-BE49-F238E27FC236}">
                  <a16:creationId xmlns:a16="http://schemas.microsoft.com/office/drawing/2014/main" id="{E82FD6FE-3902-164F-901A-BA9A51B16F29}"/>
                </a:ext>
              </a:extLst>
            </p:cNvPr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36" name="Google Shape;100;p4">
            <a:extLst>
              <a:ext uri="{FF2B5EF4-FFF2-40B4-BE49-F238E27FC236}">
                <a16:creationId xmlns:a16="http://schemas.microsoft.com/office/drawing/2014/main" id="{071AC2A1-0BEA-304D-8899-95492DD281D4}"/>
              </a:ext>
            </a:extLst>
          </p:cNvPr>
          <p:cNvSpPr txBox="1"/>
          <p:nvPr/>
        </p:nvSpPr>
        <p:spPr>
          <a:xfrm>
            <a:off x="7481632" y="4312263"/>
            <a:ext cx="260557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endParaRPr sz="20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00;p4">
            <a:extLst>
              <a:ext uri="{FF2B5EF4-FFF2-40B4-BE49-F238E27FC236}">
                <a16:creationId xmlns:a16="http://schemas.microsoft.com/office/drawing/2014/main" id="{A5FB8539-A97A-134A-BDC4-0FD2199FEF59}"/>
              </a:ext>
            </a:extLst>
          </p:cNvPr>
          <p:cNvSpPr txBox="1"/>
          <p:nvPr/>
        </p:nvSpPr>
        <p:spPr>
          <a:xfrm>
            <a:off x="6383369" y="2954881"/>
            <a:ext cx="260557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Very good</a:t>
            </a:r>
            <a:endParaRPr sz="20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00;p4">
            <a:extLst>
              <a:ext uri="{FF2B5EF4-FFF2-40B4-BE49-F238E27FC236}">
                <a16:creationId xmlns:a16="http://schemas.microsoft.com/office/drawing/2014/main" id="{1F7C84AD-28F1-5342-BB0A-12977E5C5C98}"/>
              </a:ext>
            </a:extLst>
          </p:cNvPr>
          <p:cNvSpPr txBox="1"/>
          <p:nvPr/>
        </p:nvSpPr>
        <p:spPr>
          <a:xfrm>
            <a:off x="4625208" y="2540001"/>
            <a:ext cx="150120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  <a:endParaRPr sz="20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00;p4">
            <a:extLst>
              <a:ext uri="{FF2B5EF4-FFF2-40B4-BE49-F238E27FC236}">
                <a16:creationId xmlns:a16="http://schemas.microsoft.com/office/drawing/2014/main" id="{60CC4039-5A66-EC4B-82B8-B92D168FDC8A}"/>
              </a:ext>
            </a:extLst>
          </p:cNvPr>
          <p:cNvSpPr txBox="1"/>
          <p:nvPr/>
        </p:nvSpPr>
        <p:spPr>
          <a:xfrm>
            <a:off x="2170841" y="2954881"/>
            <a:ext cx="260557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Acceptable</a:t>
            </a:r>
            <a:endParaRPr sz="20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ED49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00;p4">
            <a:extLst>
              <a:ext uri="{FF2B5EF4-FFF2-40B4-BE49-F238E27FC236}">
                <a16:creationId xmlns:a16="http://schemas.microsoft.com/office/drawing/2014/main" id="{1D207876-C167-3641-8DB8-C13EB07EEA4F}"/>
              </a:ext>
            </a:extLst>
          </p:cNvPr>
          <p:cNvSpPr txBox="1"/>
          <p:nvPr/>
        </p:nvSpPr>
        <p:spPr>
          <a:xfrm>
            <a:off x="1776195" y="4312263"/>
            <a:ext cx="260557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  <a:endParaRPr sz="20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100;p4">
            <a:extLst>
              <a:ext uri="{FF2B5EF4-FFF2-40B4-BE49-F238E27FC236}">
                <a16:creationId xmlns:a16="http://schemas.microsoft.com/office/drawing/2014/main" id="{D6E959C7-6BD4-8A43-BC11-717F0BF155A3}"/>
              </a:ext>
            </a:extLst>
          </p:cNvPr>
          <p:cNvSpPr txBox="1"/>
          <p:nvPr/>
        </p:nvSpPr>
        <p:spPr>
          <a:xfrm>
            <a:off x="8607709" y="3251303"/>
            <a:ext cx="820949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en-US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My experience was______,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     h</a:t>
            </a:r>
            <a:r>
              <a:rPr lang="en-US" sz="2000" i="1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ow about you?</a:t>
            </a:r>
            <a:endParaRPr sz="200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150;p6">
            <a:extLst>
              <a:ext uri="{FF2B5EF4-FFF2-40B4-BE49-F238E27FC236}">
                <a16:creationId xmlns:a16="http://schemas.microsoft.com/office/drawing/2014/main" id="{9377E72D-2AF8-8643-A3E4-F840C60DCDCB}"/>
              </a:ext>
            </a:extLst>
          </p:cNvPr>
          <p:cNvSpPr/>
          <p:nvPr/>
        </p:nvSpPr>
        <p:spPr>
          <a:xfrm>
            <a:off x="8423605" y="3063295"/>
            <a:ext cx="3625736" cy="101562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0"/>
          <p:cNvSpPr txBox="1"/>
          <p:nvPr/>
        </p:nvSpPr>
        <p:spPr>
          <a:xfrm>
            <a:off x="2477140" y="2936577"/>
            <a:ext cx="708099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s-MX" sz="44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3;p35">
            <a:extLst>
              <a:ext uri="{FF2B5EF4-FFF2-40B4-BE49-F238E27FC236}">
                <a16:creationId xmlns:a16="http://schemas.microsoft.com/office/drawing/2014/main" id="{D35C8216-32DE-B348-9E0E-64B4ADE288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16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62;p43">
            <a:extLst>
              <a:ext uri="{FF2B5EF4-FFF2-40B4-BE49-F238E27FC236}">
                <a16:creationId xmlns:a16="http://schemas.microsoft.com/office/drawing/2014/main" id="{90944869-8E35-2A4A-A8A9-1BD6CCE0EEDA}"/>
              </a:ext>
            </a:extLst>
          </p:cNvPr>
          <p:cNvSpPr/>
          <p:nvPr/>
        </p:nvSpPr>
        <p:spPr>
          <a:xfrm>
            <a:off x="1116983" y="2195028"/>
            <a:ext cx="3027363" cy="37889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0062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65;p43">
            <a:extLst>
              <a:ext uri="{FF2B5EF4-FFF2-40B4-BE49-F238E27FC236}">
                <a16:creationId xmlns:a16="http://schemas.microsoft.com/office/drawing/2014/main" id="{75C4CE11-3531-D84C-8A69-13B44686D179}"/>
              </a:ext>
            </a:extLst>
          </p:cNvPr>
          <p:cNvSpPr/>
          <p:nvPr/>
        </p:nvSpPr>
        <p:spPr>
          <a:xfrm>
            <a:off x="4880816" y="2166227"/>
            <a:ext cx="3027363" cy="4077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3366CA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67;p43">
            <a:extLst>
              <a:ext uri="{FF2B5EF4-FFF2-40B4-BE49-F238E27FC236}">
                <a16:creationId xmlns:a16="http://schemas.microsoft.com/office/drawing/2014/main" id="{54C40955-C0FD-F647-8211-99CDBE18BA45}"/>
              </a:ext>
            </a:extLst>
          </p:cNvPr>
          <p:cNvSpPr/>
          <p:nvPr/>
        </p:nvSpPr>
        <p:spPr>
          <a:xfrm>
            <a:off x="4880816" y="2692401"/>
            <a:ext cx="3027362" cy="2841427"/>
          </a:xfrm>
          <a:prstGeom prst="roundRect">
            <a:avLst>
              <a:gd name="adj" fmla="val 16667"/>
            </a:avLst>
          </a:prstGeom>
          <a:solidFill>
            <a:srgbClr val="3366CA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69;p43">
            <a:extLst>
              <a:ext uri="{FF2B5EF4-FFF2-40B4-BE49-F238E27FC236}">
                <a16:creationId xmlns:a16="http://schemas.microsoft.com/office/drawing/2014/main" id="{440CAB31-6956-F842-A23B-03D7E44CDDE4}"/>
              </a:ext>
            </a:extLst>
          </p:cNvPr>
          <p:cNvSpPr txBox="1"/>
          <p:nvPr/>
        </p:nvSpPr>
        <p:spPr>
          <a:xfrm>
            <a:off x="1293588" y="2199811"/>
            <a:ext cx="237453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Learned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70;p43">
            <a:extLst>
              <a:ext uri="{FF2B5EF4-FFF2-40B4-BE49-F238E27FC236}">
                <a16:creationId xmlns:a16="http://schemas.microsoft.com/office/drawing/2014/main" id="{FE45CC85-5A07-1747-B235-F666344F4E1A}"/>
              </a:ext>
            </a:extLst>
          </p:cNvPr>
          <p:cNvSpPr txBox="1"/>
          <p:nvPr/>
        </p:nvSpPr>
        <p:spPr>
          <a:xfrm>
            <a:off x="5210031" y="2199811"/>
            <a:ext cx="23745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Did not understand</a:t>
            </a:r>
            <a:endParaRPr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4">
            <a:extLst>
              <a:ext uri="{FF2B5EF4-FFF2-40B4-BE49-F238E27FC236}">
                <a16:creationId xmlns:a16="http://schemas.microsoft.com/office/drawing/2014/main" id="{E03A9B86-255D-9449-B1CD-12E4987A1325}"/>
              </a:ext>
            </a:extLst>
          </p:cNvPr>
          <p:cNvSpPr txBox="1"/>
          <p:nvPr/>
        </p:nvSpPr>
        <p:spPr>
          <a:xfrm>
            <a:off x="1226513" y="1181798"/>
            <a:ext cx="735233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buSzPts val="2000"/>
            </a:pPr>
            <a:r>
              <a:rPr lang="en-US" sz="2000" b="1" dirty="0">
                <a:solidFill>
                  <a:srgbClr val="1A67D1"/>
                </a:solidFill>
                <a:latin typeface="Calibri"/>
                <a:ea typeface="Calibri"/>
                <a:cs typeface="Calibri"/>
                <a:sym typeface="Calibri"/>
              </a:rPr>
              <a:t>Mention</a:t>
            </a:r>
            <a:r>
              <a:rPr lang="en-US" sz="2000" b="1" dirty="0">
                <a:solidFill>
                  <a:srgbClr val="6098F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things that you learned and two things that you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did not understand, then share with others and ask.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67;p43">
            <a:extLst>
              <a:ext uri="{FF2B5EF4-FFF2-40B4-BE49-F238E27FC236}">
                <a16:creationId xmlns:a16="http://schemas.microsoft.com/office/drawing/2014/main" id="{08A25422-67FF-A04F-B84A-FD7DF2B5A6B7}"/>
              </a:ext>
            </a:extLst>
          </p:cNvPr>
          <p:cNvSpPr/>
          <p:nvPr/>
        </p:nvSpPr>
        <p:spPr>
          <a:xfrm>
            <a:off x="1116984" y="2692253"/>
            <a:ext cx="3027362" cy="2841427"/>
          </a:xfrm>
          <a:prstGeom prst="roundRect">
            <a:avLst>
              <a:gd name="adj" fmla="val 16667"/>
            </a:avLst>
          </a:prstGeom>
          <a:solidFill>
            <a:srgbClr val="ED4960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0;p4">
            <a:extLst>
              <a:ext uri="{FF2B5EF4-FFF2-40B4-BE49-F238E27FC236}">
                <a16:creationId xmlns:a16="http://schemas.microsoft.com/office/drawing/2014/main" id="{A1D97D81-B4DF-434A-A4C8-9A23709FD4D5}"/>
              </a:ext>
            </a:extLst>
          </p:cNvPr>
          <p:cNvSpPr txBox="1"/>
          <p:nvPr/>
        </p:nvSpPr>
        <p:spPr>
          <a:xfrm>
            <a:off x="8314267" y="3358933"/>
            <a:ext cx="3824608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ü"/>
            </a:pPr>
            <a:r>
              <a:rPr lang="en-US" sz="1800" i="1" dirty="0">
                <a:latin typeface="Calibri"/>
                <a:cs typeface="Calibri"/>
                <a:sym typeface="Calibri"/>
              </a:rPr>
              <a:t>I learned…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itchFamily="2" charset="2"/>
              <a:buChar char="ü"/>
            </a:pPr>
            <a:r>
              <a:rPr lang="en-US" sz="1800" i="1" dirty="0">
                <a:latin typeface="Calibri"/>
                <a:cs typeface="Calibri"/>
                <a:sym typeface="Calibri"/>
              </a:rPr>
              <a:t>I did not understand…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b="1" i="1" dirty="0">
                <a:solidFill>
                  <a:srgbClr val="FF0062"/>
                </a:solidFill>
                <a:latin typeface="Calibri"/>
                <a:cs typeface="Calibri"/>
                <a:sym typeface="Calibri"/>
              </a:rPr>
              <a:t>How about you?</a:t>
            </a:r>
            <a:endParaRPr sz="1800" b="1" i="1" dirty="0">
              <a:solidFill>
                <a:srgbClr val="FF0062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50;p6">
            <a:extLst>
              <a:ext uri="{FF2B5EF4-FFF2-40B4-BE49-F238E27FC236}">
                <a16:creationId xmlns:a16="http://schemas.microsoft.com/office/drawing/2014/main" id="{9167EDFA-0955-AA4B-AE20-0E63A7478617}"/>
              </a:ext>
            </a:extLst>
          </p:cNvPr>
          <p:cNvSpPr/>
          <p:nvPr/>
        </p:nvSpPr>
        <p:spPr>
          <a:xfrm>
            <a:off x="8033930" y="2809818"/>
            <a:ext cx="3824608" cy="223244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ED4960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79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33;p35">
            <a:extLst>
              <a:ext uri="{FF2B5EF4-FFF2-40B4-BE49-F238E27FC236}">
                <a16:creationId xmlns:a16="http://schemas.microsoft.com/office/drawing/2014/main" id="{078C956F-9C9A-BD4A-A907-B360935CCE1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546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B31DA-5DC6-C34A-8E68-38461CA4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683" y="289890"/>
            <a:ext cx="8040756" cy="910400"/>
          </a:xfrm>
        </p:spPr>
        <p:txBody>
          <a:bodyPr/>
          <a:lstStyle/>
          <a:p>
            <a:r>
              <a:rPr lang="en-CO" dirty="0">
                <a:solidFill>
                  <a:srgbClr val="1A67D1"/>
                </a:solidFill>
              </a:rPr>
              <a:t>Warm up: Is your office…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C5656-DB20-6244-B562-F4BE6A8D1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47946"/>
            <a:ext cx="5157787" cy="823912"/>
          </a:xfrm>
        </p:spPr>
        <p:txBody>
          <a:bodyPr/>
          <a:lstStyle/>
          <a:p>
            <a:r>
              <a:rPr lang="en-CO" dirty="0">
                <a:solidFill>
                  <a:srgbClr val="FF0062"/>
                </a:solidFill>
              </a:rPr>
              <a:t>tidy?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13528-E485-B948-90AD-C5DCE0B35D41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97603" y="1228819"/>
            <a:ext cx="5183188" cy="823912"/>
          </a:xfrm>
        </p:spPr>
        <p:txBody>
          <a:bodyPr/>
          <a:lstStyle/>
          <a:p>
            <a:r>
              <a:rPr lang="en-US" dirty="0">
                <a:solidFill>
                  <a:srgbClr val="FF0062"/>
                </a:solidFill>
              </a:rPr>
              <a:t>u</a:t>
            </a:r>
            <a:r>
              <a:rPr lang="en-CO" dirty="0">
                <a:solidFill>
                  <a:srgbClr val="FF0062"/>
                </a:solidFill>
              </a:rPr>
              <a:t>ntidy?</a:t>
            </a:r>
          </a:p>
        </p:txBody>
      </p:sp>
      <p:pic>
        <p:nvPicPr>
          <p:cNvPr id="9" name="Picture 8" descr="A picture containing wall, indoor, living, room&#10;&#10;Description automatically generated">
            <a:extLst>
              <a:ext uri="{FF2B5EF4-FFF2-40B4-BE49-F238E27FC236}">
                <a16:creationId xmlns:a16="http://schemas.microsoft.com/office/drawing/2014/main" id="{95769DBE-3C84-384D-BFED-6F1274E6B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68" y="2171789"/>
            <a:ext cx="3807453" cy="2538531"/>
          </a:xfrm>
          <a:prstGeom prst="rect">
            <a:avLst/>
          </a:prstGeom>
        </p:spPr>
      </p:pic>
      <p:pic>
        <p:nvPicPr>
          <p:cNvPr id="11" name="Picture 10" descr="A picture containing text, indoor, cluttered, desk&#10;&#10;Description automatically generated">
            <a:extLst>
              <a:ext uri="{FF2B5EF4-FFF2-40B4-BE49-F238E27FC236}">
                <a16:creationId xmlns:a16="http://schemas.microsoft.com/office/drawing/2014/main" id="{D80138CC-768A-4D43-9270-BB8DC619F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79" y="2134780"/>
            <a:ext cx="3807453" cy="25383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3DE1D-E950-7B44-8453-97BBB9809AD1}"/>
              </a:ext>
            </a:extLst>
          </p:cNvPr>
          <p:cNvSpPr txBox="1"/>
          <p:nvPr/>
        </p:nvSpPr>
        <p:spPr>
          <a:xfrm>
            <a:off x="7128910" y="4805270"/>
            <a:ext cx="38041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Photo by </a:t>
            </a:r>
            <a:r>
              <a:rPr lang="en-US" sz="800" dirty="0">
                <a:hlinkClick r:id="rId5"/>
              </a:rPr>
              <a:t>Jesus Hilario H.</a:t>
            </a:r>
            <a:r>
              <a:rPr lang="en-US" sz="800" dirty="0"/>
              <a:t> on </a:t>
            </a:r>
            <a:r>
              <a:rPr lang="en-US" sz="800" dirty="0">
                <a:hlinkClick r:id="rId6"/>
              </a:rPr>
              <a:t>Unsplash</a:t>
            </a:r>
            <a:r>
              <a:rPr lang="en-US" sz="800" dirty="0"/>
              <a:t> </a:t>
            </a:r>
            <a:endParaRPr lang="en-CO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BBD62-9A42-6B43-9DD7-7DF427FCF139}"/>
              </a:ext>
            </a:extLst>
          </p:cNvPr>
          <p:cNvSpPr txBox="1"/>
          <p:nvPr/>
        </p:nvSpPr>
        <p:spPr>
          <a:xfrm>
            <a:off x="1674993" y="4845616"/>
            <a:ext cx="22733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Photo by </a:t>
            </a:r>
            <a:r>
              <a:rPr lang="en-US" sz="800" dirty="0">
                <a:hlinkClick r:id="rId7"/>
              </a:rPr>
              <a:t>Nikolay Tarashchenko</a:t>
            </a:r>
            <a:r>
              <a:rPr lang="en-US" sz="800" dirty="0"/>
              <a:t> on </a:t>
            </a:r>
            <a:r>
              <a:rPr lang="en-US" sz="800" dirty="0">
                <a:hlinkClick r:id="rId8"/>
              </a:rPr>
              <a:t>Unsplash</a:t>
            </a:r>
            <a:r>
              <a:rPr lang="en-US" sz="800" dirty="0"/>
              <a:t> </a:t>
            </a:r>
            <a:endParaRPr lang="en-CO" sz="8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B408C7B-07AB-5F48-8A19-6D8103EB56BF}"/>
              </a:ext>
            </a:extLst>
          </p:cNvPr>
          <p:cNvSpPr txBox="1">
            <a:spLocks/>
          </p:cNvSpPr>
          <p:nvPr/>
        </p:nvSpPr>
        <p:spPr>
          <a:xfrm>
            <a:off x="2184261" y="5239737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ES" dirty="0" err="1">
                <a:solidFill>
                  <a:srgbClr val="1A67D1"/>
                </a:solidFill>
              </a:rPr>
              <a:t>Model</a:t>
            </a:r>
            <a:r>
              <a:rPr lang="es-ES" dirty="0">
                <a:solidFill>
                  <a:srgbClr val="1A67D1"/>
                </a:solidFill>
              </a:rPr>
              <a:t> </a:t>
            </a:r>
            <a:r>
              <a:rPr lang="es-ES" dirty="0" err="1">
                <a:solidFill>
                  <a:srgbClr val="1A67D1"/>
                </a:solidFill>
              </a:rPr>
              <a:t>answer</a:t>
            </a:r>
            <a:r>
              <a:rPr lang="es-ES" dirty="0">
                <a:solidFill>
                  <a:srgbClr val="1A67D1"/>
                </a:solidFill>
              </a:rPr>
              <a:t>: </a:t>
            </a:r>
            <a:r>
              <a:rPr lang="es-ES" dirty="0" err="1">
                <a:solidFill>
                  <a:srgbClr val="1A67D1"/>
                </a:solidFill>
              </a:rPr>
              <a:t>My</a:t>
            </a:r>
            <a:r>
              <a:rPr lang="es-ES" dirty="0">
                <a:solidFill>
                  <a:srgbClr val="1A67D1"/>
                </a:solidFill>
              </a:rPr>
              <a:t> office </a:t>
            </a:r>
            <a:r>
              <a:rPr lang="es-ES" dirty="0" err="1">
                <a:solidFill>
                  <a:srgbClr val="1A67D1"/>
                </a:solidFill>
              </a:rPr>
              <a:t>is</a:t>
            </a:r>
            <a:r>
              <a:rPr lang="es-ES" dirty="0">
                <a:solidFill>
                  <a:srgbClr val="1A67D1"/>
                </a:solidFill>
              </a:rPr>
              <a:t> </a:t>
            </a:r>
            <a:r>
              <a:rPr lang="es-ES" dirty="0" err="1">
                <a:solidFill>
                  <a:srgbClr val="1A67D1"/>
                </a:solidFill>
              </a:rPr>
              <a:t>usually</a:t>
            </a:r>
            <a:r>
              <a:rPr lang="es-ES" dirty="0">
                <a:solidFill>
                  <a:srgbClr val="1A67D1"/>
                </a:solidFill>
              </a:rPr>
              <a:t>…</a:t>
            </a:r>
            <a:endParaRPr lang="en-CO" dirty="0">
              <a:solidFill>
                <a:srgbClr val="1A67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27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9;p3">
            <a:extLst>
              <a:ext uri="{FF2B5EF4-FFF2-40B4-BE49-F238E27FC236}">
                <a16:creationId xmlns:a16="http://schemas.microsoft.com/office/drawing/2014/main" id="{9B9F247D-3B07-6244-BB8E-B6B2187889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3004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65;p18">
            <a:extLst>
              <a:ext uri="{FF2B5EF4-FFF2-40B4-BE49-F238E27FC236}">
                <a16:creationId xmlns:a16="http://schemas.microsoft.com/office/drawing/2014/main" id="{8097DF8F-9A7D-C440-9991-FE1D32BF290C}"/>
              </a:ext>
            </a:extLst>
          </p:cNvPr>
          <p:cNvSpPr txBox="1"/>
          <p:nvPr/>
        </p:nvSpPr>
        <p:spPr>
          <a:xfrm>
            <a:off x="2823148" y="1030874"/>
            <a:ext cx="936885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3200" b="1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What do you have in your office?</a:t>
            </a:r>
            <a:endParaRPr sz="1100" dirty="0">
              <a:solidFill>
                <a:srgbClr val="FF0062"/>
              </a:solidFill>
            </a:endParaRPr>
          </a:p>
        </p:txBody>
      </p:sp>
      <p:sp>
        <p:nvSpPr>
          <p:cNvPr id="8" name="Google Shape;372;p18">
            <a:extLst>
              <a:ext uri="{FF2B5EF4-FFF2-40B4-BE49-F238E27FC236}">
                <a16:creationId xmlns:a16="http://schemas.microsoft.com/office/drawing/2014/main" id="{C21A4039-3900-B847-BFB2-C46E59AE2A31}"/>
              </a:ext>
            </a:extLst>
          </p:cNvPr>
          <p:cNvSpPr txBox="1"/>
          <p:nvPr/>
        </p:nvSpPr>
        <p:spPr>
          <a:xfrm>
            <a:off x="6096000" y="1841345"/>
            <a:ext cx="50056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Make a list of objects that you can find at the office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1A67D1"/>
                </a:solidFill>
                <a:latin typeface="Calibri"/>
                <a:cs typeface="Calibri"/>
              </a:rPr>
              <a:t>How many </a:t>
            </a: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objects </a:t>
            </a:r>
            <a:r>
              <a:rPr lang="en-US" sz="2000" b="1" dirty="0">
                <a:solidFill>
                  <a:srgbClr val="1A67D1"/>
                </a:solidFill>
                <a:latin typeface="Calibri"/>
                <a:cs typeface="Calibri"/>
              </a:rPr>
              <a:t>can you think of?</a:t>
            </a:r>
            <a:endParaRPr sz="2000" b="1" dirty="0">
              <a:solidFill>
                <a:srgbClr val="1A67D1"/>
              </a:solidFill>
              <a:latin typeface="Calibri"/>
              <a:cs typeface="Calibri"/>
            </a:endParaRPr>
          </a:p>
        </p:txBody>
      </p:sp>
      <p:sp>
        <p:nvSpPr>
          <p:cNvPr id="10" name="Google Shape;372;p18">
            <a:extLst>
              <a:ext uri="{FF2B5EF4-FFF2-40B4-BE49-F238E27FC236}">
                <a16:creationId xmlns:a16="http://schemas.microsoft.com/office/drawing/2014/main" id="{EB3D9496-5181-3A48-A800-F29335ABE5FE}"/>
              </a:ext>
            </a:extLst>
          </p:cNvPr>
          <p:cNvSpPr txBox="1"/>
          <p:nvPr/>
        </p:nvSpPr>
        <p:spPr>
          <a:xfrm>
            <a:off x="6417409" y="3331167"/>
            <a:ext cx="5005689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0062"/>
                </a:solidFill>
                <a:latin typeface="Calibri"/>
                <a:cs typeface="Calibri"/>
              </a:rPr>
              <a:t>For example: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Computer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USB Flash drive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…</a:t>
            </a:r>
            <a:endParaRPr sz="2000" i="1" dirty="0">
              <a:solidFill>
                <a:srgbClr val="6098FC"/>
              </a:solidFill>
              <a:latin typeface="Calibri"/>
              <a:cs typeface="Calibri"/>
            </a:endParaRPr>
          </a:p>
        </p:txBody>
      </p:sp>
      <p:sp>
        <p:nvSpPr>
          <p:cNvPr id="11" name="Google Shape;372;p18">
            <a:extLst>
              <a:ext uri="{FF2B5EF4-FFF2-40B4-BE49-F238E27FC236}">
                <a16:creationId xmlns:a16="http://schemas.microsoft.com/office/drawing/2014/main" id="{0AA57301-89F3-1841-B27B-7BC5B1467405}"/>
              </a:ext>
            </a:extLst>
          </p:cNvPr>
          <p:cNvSpPr txBox="1"/>
          <p:nvPr/>
        </p:nvSpPr>
        <p:spPr>
          <a:xfrm>
            <a:off x="6229004" y="5082761"/>
            <a:ext cx="500568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You have 2 minutes to make a list</a:t>
            </a:r>
            <a:endParaRPr sz="2000" b="1" dirty="0">
              <a:solidFill>
                <a:srgbClr val="6098FC"/>
              </a:solidFill>
              <a:latin typeface="Calibri"/>
              <a:cs typeface="Calibri"/>
            </a:endParaRPr>
          </a:p>
        </p:txBody>
      </p:sp>
      <p:sp>
        <p:nvSpPr>
          <p:cNvPr id="12" name="Google Shape;109;p5">
            <a:extLst>
              <a:ext uri="{FF2B5EF4-FFF2-40B4-BE49-F238E27FC236}">
                <a16:creationId xmlns:a16="http://schemas.microsoft.com/office/drawing/2014/main" id="{58075899-0A9E-9C43-A00D-E70AD86763F6}"/>
              </a:ext>
            </a:extLst>
          </p:cNvPr>
          <p:cNvSpPr txBox="1"/>
          <p:nvPr/>
        </p:nvSpPr>
        <p:spPr>
          <a:xfrm>
            <a:off x="511628" y="969230"/>
            <a:ext cx="286160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Explore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15" descr="A picture containing text, indoor, wall, computer&#10;&#10;Description automatically generated">
            <a:extLst>
              <a:ext uri="{FF2B5EF4-FFF2-40B4-BE49-F238E27FC236}">
                <a16:creationId xmlns:a16="http://schemas.microsoft.com/office/drawing/2014/main" id="{5BD37174-3503-1443-982D-AADBD734F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67" y="1841345"/>
            <a:ext cx="4802726" cy="32035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92DB80-363C-9742-81CB-F110CE1DB498}"/>
              </a:ext>
            </a:extLst>
          </p:cNvPr>
          <p:cNvSpPr txBox="1"/>
          <p:nvPr/>
        </p:nvSpPr>
        <p:spPr>
          <a:xfrm>
            <a:off x="4257988" y="5123473"/>
            <a:ext cx="1505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800" dirty="0">
                <a:solidFill>
                  <a:schemeClr val="dk1"/>
                </a:solidFill>
                <a:latin typeface="Calibri"/>
                <a:cs typeface="Calibri"/>
              </a:rPr>
              <a:t>   </a:t>
            </a:r>
            <a:r>
              <a:rPr lang="en-US" sz="800" dirty="0">
                <a:solidFill>
                  <a:schemeClr val="dk1"/>
                </a:solidFill>
                <a:latin typeface="Calibri"/>
                <a:cs typeface="Calibri"/>
              </a:rPr>
              <a:t>Photo by </a:t>
            </a:r>
            <a:r>
              <a:rPr lang="en-US" sz="800" dirty="0">
                <a:solidFill>
                  <a:schemeClr val="dk1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Serpstat</a:t>
            </a:r>
            <a:r>
              <a:rPr lang="en-US" sz="800" dirty="0">
                <a:solidFill>
                  <a:schemeClr val="dk1"/>
                </a:solidFill>
                <a:latin typeface="Calibri"/>
                <a:cs typeface="Calibri"/>
              </a:rPr>
              <a:t> from </a:t>
            </a:r>
            <a:r>
              <a:rPr lang="en-US" sz="800" dirty="0">
                <a:solidFill>
                  <a:schemeClr val="dk1"/>
                </a:solid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endParaRPr lang="es-ES_tradnl" sz="800" dirty="0">
              <a:solidFill>
                <a:schemeClr val="dk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779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842245" y="2357748"/>
            <a:ext cx="5628900" cy="208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FF0062"/>
                </a:solidFill>
              </a:rPr>
              <a:t>Do you know the difference between singular and plural?</a:t>
            </a:r>
            <a:endParaRPr sz="4800" dirty="0"/>
          </a:p>
        </p:txBody>
      </p:sp>
      <p:sp>
        <p:nvSpPr>
          <p:cNvPr id="323" name="Google Shape;323;p15"/>
          <p:cNvSpPr txBox="1"/>
          <p:nvPr/>
        </p:nvSpPr>
        <p:spPr>
          <a:xfrm>
            <a:off x="7553512" y="5213756"/>
            <a:ext cx="27348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</a:t>
            </a:r>
            <a:r>
              <a:rPr lang="en-US" sz="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href</a:t>
            </a:r>
            <a:r>
              <a:rPr lang="en-US" sz="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="https://</a:t>
            </a:r>
            <a:r>
              <a:rPr lang="en-US" sz="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storyset.com</a:t>
            </a:r>
            <a:r>
              <a:rPr lang="en-US" sz="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/technology"&gt;Illustration by </a:t>
            </a:r>
            <a:r>
              <a:rPr lang="en-US" sz="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Freepik</a:t>
            </a:r>
            <a:r>
              <a:rPr lang="en-US" sz="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7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Storyset</a:t>
            </a:r>
            <a:r>
              <a:rPr lang="en-US" sz="7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&lt;/a&gt;</a:t>
            </a:r>
            <a:endParaRPr sz="300" dirty="0"/>
          </a:p>
        </p:txBody>
      </p:sp>
      <p:pic>
        <p:nvPicPr>
          <p:cNvPr id="7" name="Picture 6" descr="A picture containing text, electronics, display, computer&#10;&#10;Description automatically generated">
            <a:extLst>
              <a:ext uri="{FF2B5EF4-FFF2-40B4-BE49-F238E27FC236}">
                <a16:creationId xmlns:a16="http://schemas.microsoft.com/office/drawing/2014/main" id="{8EB865C0-E10C-4E42-9EE4-C4E80E34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869" y="1019406"/>
            <a:ext cx="4502086" cy="4502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89;p3">
            <a:extLst>
              <a:ext uri="{FF2B5EF4-FFF2-40B4-BE49-F238E27FC236}">
                <a16:creationId xmlns:a16="http://schemas.microsoft.com/office/drawing/2014/main" id="{AB2AAB01-A2D2-264D-B1FA-C6C28BAF8B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179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BA97B-38A3-1F4C-BCCD-7624F64759DE}"/>
              </a:ext>
            </a:extLst>
          </p:cNvPr>
          <p:cNvCxnSpPr>
            <a:cxnSpLocks/>
          </p:cNvCxnSpPr>
          <p:nvPr/>
        </p:nvCxnSpPr>
        <p:spPr>
          <a:xfrm>
            <a:off x="2818823" y="2487470"/>
            <a:ext cx="28621" cy="3176730"/>
          </a:xfrm>
          <a:prstGeom prst="line">
            <a:avLst/>
          </a:prstGeom>
          <a:ln w="28575" cap="flat" cmpd="sng" algn="ctr">
            <a:solidFill>
              <a:srgbClr val="ED4960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Google Shape;365;p18">
            <a:extLst>
              <a:ext uri="{FF2B5EF4-FFF2-40B4-BE49-F238E27FC236}">
                <a16:creationId xmlns:a16="http://schemas.microsoft.com/office/drawing/2014/main" id="{8E0A57F2-EB54-3847-8D0D-66DDBE6ACE41}"/>
              </a:ext>
            </a:extLst>
          </p:cNvPr>
          <p:cNvSpPr txBox="1"/>
          <p:nvPr/>
        </p:nvSpPr>
        <p:spPr>
          <a:xfrm>
            <a:off x="1555211" y="2244831"/>
            <a:ext cx="443899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3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Plural</a:t>
            </a:r>
            <a:endParaRPr sz="1100" dirty="0">
              <a:solidFill>
                <a:schemeClr val="tx1"/>
              </a:solidFill>
            </a:endParaRPr>
          </a:p>
        </p:txBody>
      </p:sp>
      <p:sp>
        <p:nvSpPr>
          <p:cNvPr id="17" name="Google Shape;365;p18">
            <a:extLst>
              <a:ext uri="{FF2B5EF4-FFF2-40B4-BE49-F238E27FC236}">
                <a16:creationId xmlns:a16="http://schemas.microsoft.com/office/drawing/2014/main" id="{3EE8BA33-35F8-D843-A6E9-1B6D344C66E0}"/>
              </a:ext>
            </a:extLst>
          </p:cNvPr>
          <p:cNvSpPr txBox="1"/>
          <p:nvPr/>
        </p:nvSpPr>
        <p:spPr>
          <a:xfrm>
            <a:off x="-101738" y="2244832"/>
            <a:ext cx="387644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32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Singular</a:t>
            </a:r>
            <a:endParaRPr sz="1100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01F4E3-C673-4145-9F9C-D92C47171D09}"/>
              </a:ext>
            </a:extLst>
          </p:cNvPr>
          <p:cNvCxnSpPr>
            <a:cxnSpLocks/>
          </p:cNvCxnSpPr>
          <p:nvPr/>
        </p:nvCxnSpPr>
        <p:spPr>
          <a:xfrm flipH="1">
            <a:off x="1021427" y="2893870"/>
            <a:ext cx="3652035" cy="0"/>
          </a:xfrm>
          <a:prstGeom prst="line">
            <a:avLst/>
          </a:prstGeom>
          <a:ln w="28575" cap="flat" cmpd="sng" algn="ctr">
            <a:solidFill>
              <a:srgbClr val="ED4960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Google Shape;372;p18">
            <a:extLst>
              <a:ext uri="{FF2B5EF4-FFF2-40B4-BE49-F238E27FC236}">
                <a16:creationId xmlns:a16="http://schemas.microsoft.com/office/drawing/2014/main" id="{67EC8255-6046-CD4B-8C6E-FE5C8FFC5878}"/>
              </a:ext>
            </a:extLst>
          </p:cNvPr>
          <p:cNvSpPr txBox="1"/>
          <p:nvPr/>
        </p:nvSpPr>
        <p:spPr>
          <a:xfrm>
            <a:off x="275638" y="1213901"/>
            <a:ext cx="454014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Complete the chart with the following words. </a:t>
            </a:r>
          </a:p>
        </p:txBody>
      </p:sp>
      <p:sp>
        <p:nvSpPr>
          <p:cNvPr id="24" name="Google Shape;100;p4">
            <a:extLst>
              <a:ext uri="{FF2B5EF4-FFF2-40B4-BE49-F238E27FC236}">
                <a16:creationId xmlns:a16="http://schemas.microsoft.com/office/drawing/2014/main" id="{84272A7E-FDFA-3647-91F0-E23C57E2F6C7}"/>
              </a:ext>
            </a:extLst>
          </p:cNvPr>
          <p:cNvSpPr txBox="1"/>
          <p:nvPr/>
        </p:nvSpPr>
        <p:spPr>
          <a:xfrm>
            <a:off x="786824" y="2829566"/>
            <a:ext cx="181901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latin typeface="Calibri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en-US" sz="1800" i="1" dirty="0">
                <a:solidFill>
                  <a:srgbClr val="FF0062"/>
                </a:solidFill>
                <a:latin typeface="Calibri"/>
                <a:cs typeface="Calibri"/>
                <a:sym typeface="Calibri"/>
              </a:rPr>
              <a:t>A computer</a:t>
            </a:r>
            <a:endParaRPr sz="1800" i="1" dirty="0">
              <a:solidFill>
                <a:srgbClr val="FF0062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4">
            <a:extLst>
              <a:ext uri="{FF2B5EF4-FFF2-40B4-BE49-F238E27FC236}">
                <a16:creationId xmlns:a16="http://schemas.microsoft.com/office/drawing/2014/main" id="{F6001319-F9BA-2F4E-A1C4-BD15B388F195}"/>
              </a:ext>
            </a:extLst>
          </p:cNvPr>
          <p:cNvSpPr txBox="1"/>
          <p:nvPr/>
        </p:nvSpPr>
        <p:spPr>
          <a:xfrm>
            <a:off x="3025063" y="2835895"/>
            <a:ext cx="259807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latin typeface="Calibri"/>
              <a:cs typeface="Calibri"/>
              <a:sym typeface="Calibri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Tx/>
              <a:buChar char="-"/>
            </a:pPr>
            <a:r>
              <a:rPr lang="en-US" sz="1800" i="1" dirty="0">
                <a:solidFill>
                  <a:srgbClr val="FF0062"/>
                </a:solidFill>
                <a:latin typeface="Calibri"/>
                <a:cs typeface="Calibri"/>
                <a:sym typeface="Calibri"/>
              </a:rPr>
              <a:t>Two computers</a:t>
            </a:r>
            <a:endParaRPr sz="1800" i="1" dirty="0">
              <a:solidFill>
                <a:srgbClr val="FF0062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00;p4">
            <a:extLst>
              <a:ext uri="{FF2B5EF4-FFF2-40B4-BE49-F238E27FC236}">
                <a16:creationId xmlns:a16="http://schemas.microsoft.com/office/drawing/2014/main" id="{54392096-A44A-F646-9B8C-69CFF55F0F44}"/>
              </a:ext>
            </a:extLst>
          </p:cNvPr>
          <p:cNvSpPr txBox="1"/>
          <p:nvPr/>
        </p:nvSpPr>
        <p:spPr>
          <a:xfrm>
            <a:off x="6504624" y="325095"/>
            <a:ext cx="97873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Mouse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00;p4">
            <a:extLst>
              <a:ext uri="{FF2B5EF4-FFF2-40B4-BE49-F238E27FC236}">
                <a16:creationId xmlns:a16="http://schemas.microsoft.com/office/drawing/2014/main" id="{561FE285-3B0A-9749-A157-9F18E5490ED2}"/>
              </a:ext>
            </a:extLst>
          </p:cNvPr>
          <p:cNvSpPr txBox="1"/>
          <p:nvPr/>
        </p:nvSpPr>
        <p:spPr>
          <a:xfrm>
            <a:off x="6439730" y="647165"/>
            <a:ext cx="151212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Computer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00;p4">
            <a:extLst>
              <a:ext uri="{FF2B5EF4-FFF2-40B4-BE49-F238E27FC236}">
                <a16:creationId xmlns:a16="http://schemas.microsoft.com/office/drawing/2014/main" id="{27217B39-2923-6046-8606-545D574DA183}"/>
              </a:ext>
            </a:extLst>
          </p:cNvPr>
          <p:cNvSpPr txBox="1"/>
          <p:nvPr/>
        </p:nvSpPr>
        <p:spPr>
          <a:xfrm>
            <a:off x="6502489" y="998236"/>
            <a:ext cx="151212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Printer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00;p4">
            <a:extLst>
              <a:ext uri="{FF2B5EF4-FFF2-40B4-BE49-F238E27FC236}">
                <a16:creationId xmlns:a16="http://schemas.microsoft.com/office/drawing/2014/main" id="{CA8BB316-82F1-6D4C-957F-D1859CD50552}"/>
              </a:ext>
            </a:extLst>
          </p:cNvPr>
          <p:cNvSpPr txBox="1"/>
          <p:nvPr/>
        </p:nvSpPr>
        <p:spPr>
          <a:xfrm>
            <a:off x="7842604" y="325095"/>
            <a:ext cx="151212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Charger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0;p4">
            <a:extLst>
              <a:ext uri="{FF2B5EF4-FFF2-40B4-BE49-F238E27FC236}">
                <a16:creationId xmlns:a16="http://schemas.microsoft.com/office/drawing/2014/main" id="{72876223-48F7-934E-816E-0BE8A7A46274}"/>
              </a:ext>
            </a:extLst>
          </p:cNvPr>
          <p:cNvSpPr txBox="1"/>
          <p:nvPr/>
        </p:nvSpPr>
        <p:spPr>
          <a:xfrm>
            <a:off x="6471416" y="1347293"/>
            <a:ext cx="151212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Folder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0;p4">
            <a:extLst>
              <a:ext uri="{FF2B5EF4-FFF2-40B4-BE49-F238E27FC236}">
                <a16:creationId xmlns:a16="http://schemas.microsoft.com/office/drawing/2014/main" id="{FC442880-C0D0-5D40-9792-FF632746ECFB}"/>
              </a:ext>
            </a:extLst>
          </p:cNvPr>
          <p:cNvSpPr txBox="1"/>
          <p:nvPr/>
        </p:nvSpPr>
        <p:spPr>
          <a:xfrm>
            <a:off x="7842491" y="662676"/>
            <a:ext cx="151212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Notebook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0;p4">
            <a:extLst>
              <a:ext uri="{FF2B5EF4-FFF2-40B4-BE49-F238E27FC236}">
                <a16:creationId xmlns:a16="http://schemas.microsoft.com/office/drawing/2014/main" id="{7D019A4D-3458-BF49-BB96-94C5700B0F8C}"/>
              </a:ext>
            </a:extLst>
          </p:cNvPr>
          <p:cNvSpPr txBox="1"/>
          <p:nvPr/>
        </p:nvSpPr>
        <p:spPr>
          <a:xfrm>
            <a:off x="7813445" y="967680"/>
            <a:ext cx="151212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Laptop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00;p4">
            <a:extLst>
              <a:ext uri="{FF2B5EF4-FFF2-40B4-BE49-F238E27FC236}">
                <a16:creationId xmlns:a16="http://schemas.microsoft.com/office/drawing/2014/main" id="{F86A136B-F71D-F243-A0FD-871E78C75CB9}"/>
              </a:ext>
            </a:extLst>
          </p:cNvPr>
          <p:cNvSpPr txBox="1"/>
          <p:nvPr/>
        </p:nvSpPr>
        <p:spPr>
          <a:xfrm>
            <a:off x="7811418" y="1347292"/>
            <a:ext cx="151212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Keyboard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00;p4">
            <a:extLst>
              <a:ext uri="{FF2B5EF4-FFF2-40B4-BE49-F238E27FC236}">
                <a16:creationId xmlns:a16="http://schemas.microsoft.com/office/drawing/2014/main" id="{19E49E93-1438-D043-830C-7557588216DA}"/>
              </a:ext>
            </a:extLst>
          </p:cNvPr>
          <p:cNvSpPr txBox="1"/>
          <p:nvPr/>
        </p:nvSpPr>
        <p:spPr>
          <a:xfrm>
            <a:off x="9175201" y="355443"/>
            <a:ext cx="151212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Mousepad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00;p4">
            <a:extLst>
              <a:ext uri="{FF2B5EF4-FFF2-40B4-BE49-F238E27FC236}">
                <a16:creationId xmlns:a16="http://schemas.microsoft.com/office/drawing/2014/main" id="{945237BD-37B1-204F-B386-98F7B68CB823}"/>
              </a:ext>
            </a:extLst>
          </p:cNvPr>
          <p:cNvSpPr txBox="1"/>
          <p:nvPr/>
        </p:nvSpPr>
        <p:spPr>
          <a:xfrm>
            <a:off x="9175201" y="684756"/>
            <a:ext cx="151212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Scanner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00;p4">
            <a:extLst>
              <a:ext uri="{FF2B5EF4-FFF2-40B4-BE49-F238E27FC236}">
                <a16:creationId xmlns:a16="http://schemas.microsoft.com/office/drawing/2014/main" id="{5D2BFE84-B1DC-2E4E-A926-9E348EF28146}"/>
              </a:ext>
            </a:extLst>
          </p:cNvPr>
          <p:cNvSpPr txBox="1"/>
          <p:nvPr/>
        </p:nvSpPr>
        <p:spPr>
          <a:xfrm>
            <a:off x="9182493" y="981204"/>
            <a:ext cx="180606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USB Flash drive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00;p4">
            <a:extLst>
              <a:ext uri="{FF2B5EF4-FFF2-40B4-BE49-F238E27FC236}">
                <a16:creationId xmlns:a16="http://schemas.microsoft.com/office/drawing/2014/main" id="{C80327BE-4E73-134F-8AE2-D487F9FA36AD}"/>
              </a:ext>
            </a:extLst>
          </p:cNvPr>
          <p:cNvSpPr txBox="1"/>
          <p:nvPr/>
        </p:nvSpPr>
        <p:spPr>
          <a:xfrm>
            <a:off x="9122374" y="1324016"/>
            <a:ext cx="151212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n-US"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sz="1800" i="1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Tablet</a:t>
            </a:r>
            <a:endParaRPr sz="1800" i="1" dirty="0">
              <a:solidFill>
                <a:schemeClr val="tx1"/>
              </a:solidFill>
              <a:latin typeface="Calibri"/>
              <a:cs typeface="Calibri"/>
              <a:sym typeface="Calibri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1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50;p6">
            <a:extLst>
              <a:ext uri="{FF2B5EF4-FFF2-40B4-BE49-F238E27FC236}">
                <a16:creationId xmlns:a16="http://schemas.microsoft.com/office/drawing/2014/main" id="{4C0B78E7-D94F-364D-B99C-DEB2C9419346}"/>
              </a:ext>
            </a:extLst>
          </p:cNvPr>
          <p:cNvSpPr/>
          <p:nvPr/>
        </p:nvSpPr>
        <p:spPr>
          <a:xfrm>
            <a:off x="5923543" y="561593"/>
            <a:ext cx="5005690" cy="148224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ED4960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50;p6">
            <a:extLst>
              <a:ext uri="{FF2B5EF4-FFF2-40B4-BE49-F238E27FC236}">
                <a16:creationId xmlns:a16="http://schemas.microsoft.com/office/drawing/2014/main" id="{8122D485-ACF3-3B43-A678-F2E409693F46}"/>
              </a:ext>
            </a:extLst>
          </p:cNvPr>
          <p:cNvSpPr/>
          <p:nvPr/>
        </p:nvSpPr>
        <p:spPr>
          <a:xfrm>
            <a:off x="5923543" y="3275754"/>
            <a:ext cx="5074863" cy="1882078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6098FC"/>
            </a:solidFill>
            <a:prstDash val="dash"/>
            <a:miter lim="800000"/>
            <a:headEnd type="none" w="sm" len="sm"/>
            <a:tailEnd type="none" w="sm" len="sm"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FA524-F9B4-E142-95BD-36EDB4DE88C5}"/>
              </a:ext>
            </a:extLst>
          </p:cNvPr>
          <p:cNvSpPr txBox="1"/>
          <p:nvPr/>
        </p:nvSpPr>
        <p:spPr>
          <a:xfrm>
            <a:off x="6044121" y="3493788"/>
            <a:ext cx="4764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2400" i="1" dirty="0">
                <a:solidFill>
                  <a:schemeClr val="tx1"/>
                </a:solidFill>
              </a:rPr>
              <a:t>Add </a:t>
            </a:r>
            <a:r>
              <a:rPr lang="en-CO" sz="2400" i="1" dirty="0">
                <a:solidFill>
                  <a:srgbClr val="FF0062"/>
                </a:solidFill>
              </a:rPr>
              <a:t>–S</a:t>
            </a:r>
            <a:r>
              <a:rPr lang="en-CO" sz="2400" i="1" dirty="0">
                <a:solidFill>
                  <a:schemeClr val="tx1"/>
                </a:solidFill>
              </a:rPr>
              <a:t> if a word </a:t>
            </a:r>
            <a:r>
              <a:rPr lang="en-CO" sz="2400" i="1" dirty="0">
                <a:solidFill>
                  <a:srgbClr val="FF0062"/>
                </a:solidFill>
              </a:rPr>
              <a:t>ends</a:t>
            </a:r>
            <a:r>
              <a:rPr lang="en-CO" sz="2400" i="1" dirty="0">
                <a:solidFill>
                  <a:schemeClr val="tx1"/>
                </a:solidFill>
              </a:rPr>
              <a:t> with a </a:t>
            </a:r>
            <a:r>
              <a:rPr lang="en-CO" sz="2400" i="1" dirty="0">
                <a:solidFill>
                  <a:srgbClr val="FF0062"/>
                </a:solidFill>
              </a:rPr>
              <a:t>vowel</a:t>
            </a:r>
          </a:p>
          <a:p>
            <a:pPr algn="ctr"/>
            <a:r>
              <a:rPr lang="en-CO" sz="2400" i="1" dirty="0">
                <a:solidFill>
                  <a:schemeClr val="tx1"/>
                </a:solidFill>
              </a:rPr>
              <a:t>Add </a:t>
            </a:r>
            <a:r>
              <a:rPr lang="en-CO" sz="2400" i="1" dirty="0">
                <a:solidFill>
                  <a:srgbClr val="FF0062"/>
                </a:solidFill>
              </a:rPr>
              <a:t>–ES </a:t>
            </a:r>
            <a:r>
              <a:rPr lang="en-CO" sz="2400" i="1" dirty="0">
                <a:solidFill>
                  <a:schemeClr val="tx1"/>
                </a:solidFill>
              </a:rPr>
              <a:t>if a word ends with a consonant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92350-5AC5-F14B-8A1D-607F026A42C5}"/>
              </a:ext>
            </a:extLst>
          </p:cNvPr>
          <p:cNvSpPr txBox="1"/>
          <p:nvPr/>
        </p:nvSpPr>
        <p:spPr>
          <a:xfrm>
            <a:off x="6280879" y="2487470"/>
            <a:ext cx="452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800" dirty="0"/>
              <a:t>What do you notice? What is the rule for plurals?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C6435-45ED-0F40-9202-A87DB11B78E1}"/>
              </a:ext>
            </a:extLst>
          </p:cNvPr>
          <p:cNvSpPr txBox="1"/>
          <p:nvPr/>
        </p:nvSpPr>
        <p:spPr>
          <a:xfrm>
            <a:off x="5296166" y="967680"/>
            <a:ext cx="53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200" dirty="0">
                <a:solidFill>
                  <a:srgbClr val="FF0062"/>
                </a:solidFill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726BD-E0DF-4843-A492-2FFDE69D8D0D}"/>
              </a:ext>
            </a:extLst>
          </p:cNvPr>
          <p:cNvSpPr txBox="1"/>
          <p:nvPr/>
        </p:nvSpPr>
        <p:spPr>
          <a:xfrm>
            <a:off x="5313153" y="2309095"/>
            <a:ext cx="53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200" dirty="0">
                <a:solidFill>
                  <a:srgbClr val="FF0062"/>
                </a:solidFill>
              </a:rPr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95F1B-B68D-1D42-A75D-370CF92897DE}"/>
              </a:ext>
            </a:extLst>
          </p:cNvPr>
          <p:cNvSpPr txBox="1"/>
          <p:nvPr/>
        </p:nvSpPr>
        <p:spPr>
          <a:xfrm>
            <a:off x="5357043" y="3843113"/>
            <a:ext cx="53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3200" dirty="0">
                <a:solidFill>
                  <a:srgbClr val="FF006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8123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" grpId="0"/>
      <p:bldP spid="3" grpId="0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441;p24">
            <a:extLst>
              <a:ext uri="{FF2B5EF4-FFF2-40B4-BE49-F238E27FC236}">
                <a16:creationId xmlns:a16="http://schemas.microsoft.com/office/drawing/2014/main" id="{F695DBFE-6D00-FD41-86FE-523A2438F0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0" y="-179882"/>
            <a:ext cx="1218963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DCF261D-7998-8045-B6F0-1ACE0C9FC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9"/>
          <a:stretch/>
        </p:blipFill>
        <p:spPr>
          <a:xfrm>
            <a:off x="1708150" y="1244184"/>
            <a:ext cx="8807652" cy="4452090"/>
          </a:xfrm>
          <a:prstGeom prst="rect">
            <a:avLst/>
          </a:prstGeom>
        </p:spPr>
      </p:pic>
      <p:sp>
        <p:nvSpPr>
          <p:cNvPr id="6" name="Google Shape;109;p5">
            <a:extLst>
              <a:ext uri="{FF2B5EF4-FFF2-40B4-BE49-F238E27FC236}">
                <a16:creationId xmlns:a16="http://schemas.microsoft.com/office/drawing/2014/main" id="{AB8E7649-FC08-3B49-9BDE-51708E1F34D7}"/>
              </a:ext>
            </a:extLst>
          </p:cNvPr>
          <p:cNvSpPr txBox="1"/>
          <p:nvPr/>
        </p:nvSpPr>
        <p:spPr>
          <a:xfrm>
            <a:off x="3136493" y="262340"/>
            <a:ext cx="770139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s-MX" sz="4000" b="1" i="0" u="none" strike="noStrike" cap="none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Singular and Plural Nouns</a:t>
            </a:r>
            <a:endParaRPr sz="1400" b="0" i="0" u="none" strike="noStrike" cap="none" dirty="0">
              <a:solidFill>
                <a:srgbClr val="FF006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1914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1796</Words>
  <Application>Microsoft Office PowerPoint</Application>
  <PresentationFormat>Panorámica</PresentationFormat>
  <Paragraphs>298</Paragraphs>
  <Slides>30</Slides>
  <Notes>23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Arial</vt:lpstr>
      <vt:lpstr>Calibri</vt:lpstr>
      <vt:lpstr>Noto Sans Symbols</vt:lpstr>
      <vt:lpstr>Wingdings</vt:lpstr>
      <vt:lpstr>Tema de Office</vt:lpstr>
      <vt:lpstr>Welcome to English for Programming</vt:lpstr>
      <vt:lpstr>Presentación de PowerPoint</vt:lpstr>
      <vt:lpstr>Presentación de PowerPoint</vt:lpstr>
      <vt:lpstr>Presentación de PowerPoint</vt:lpstr>
      <vt:lpstr>Warm up: Is your office…</vt:lpstr>
      <vt:lpstr>Presentación de PowerPoint</vt:lpstr>
      <vt:lpstr>Do you know the difference between singular and plural?</vt:lpstr>
      <vt:lpstr>Presentación de PowerPoint</vt:lpstr>
      <vt:lpstr>Presentación de PowerPoint</vt:lpstr>
      <vt:lpstr>But, how do we pronounce plurals?</vt:lpstr>
      <vt:lpstr>Presentación de PowerPoint</vt:lpstr>
      <vt:lpstr>You will sometimes need to say numbers, especially in coding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Reading Strategy: Skimming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English for Programming</dc:title>
  <dc:creator>Brandon Steve Rincón Gutiérrez</dc:creator>
  <cp:lastModifiedBy>Juan Pablo Patiño Loaiza</cp:lastModifiedBy>
  <cp:revision>79</cp:revision>
  <dcterms:created xsi:type="dcterms:W3CDTF">2020-07-16T20:35:52Z</dcterms:created>
  <dcterms:modified xsi:type="dcterms:W3CDTF">2021-05-12T21:02:12Z</dcterms:modified>
</cp:coreProperties>
</file>